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344" r:id="rId3"/>
    <p:sldId id="343" r:id="rId4"/>
    <p:sldId id="287" r:id="rId5"/>
    <p:sldId id="288" r:id="rId6"/>
    <p:sldId id="353" r:id="rId7"/>
    <p:sldId id="294" r:id="rId8"/>
    <p:sldId id="345" r:id="rId9"/>
    <p:sldId id="346" r:id="rId10"/>
    <p:sldId id="347" r:id="rId11"/>
    <p:sldId id="348" r:id="rId12"/>
    <p:sldId id="349" r:id="rId13"/>
    <p:sldId id="350" r:id="rId14"/>
    <p:sldId id="35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3" d="100"/>
          <a:sy n="93" d="100"/>
        </p:scale>
        <p:origin x="-1308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04CC6D-D6CA-457F-A50B-BC143588D8E5}" type="datetimeFigureOut">
              <a:rPr lang="ru-RU" smtClean="0"/>
              <a:t>20.03.2019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C7C44D-FCE1-4BFB-AE0D-14EFCF89689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3139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7C44D-FCE1-4BFB-AE0D-14EFCF896890}" type="slidenum">
              <a:rPr lang="ru-RU" smtClean="0"/>
              <a:t>13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EBEBC9-DD18-4231-B52E-D184783861DD}" type="datetimeFigureOut">
              <a:rPr lang="ru-RU" smtClean="0"/>
              <a:pPr/>
              <a:t>20.03.2019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71A88B-3CB8-4577-94A3-F2977895934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EBEBC9-DD18-4231-B52E-D184783861DD}" type="datetimeFigureOut">
              <a:rPr lang="ru-RU" smtClean="0"/>
              <a:pPr/>
              <a:t>20.03.2019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71A88B-3CB8-4577-94A3-F2977895934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EBEBC9-DD18-4231-B52E-D184783861DD}" type="datetimeFigureOut">
              <a:rPr lang="ru-RU" smtClean="0"/>
              <a:pPr/>
              <a:t>20.03.2019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71A88B-3CB8-4577-94A3-F2977895934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EBEBC9-DD18-4231-B52E-D184783861DD}" type="datetimeFigureOut">
              <a:rPr lang="ru-RU" smtClean="0"/>
              <a:pPr/>
              <a:t>20.03.2019</a:t>
            </a:fld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71A88B-3CB8-4577-94A3-F2977895934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EBEBC9-DD18-4231-B52E-D184783861DD}" type="datetimeFigureOut">
              <a:rPr lang="ru-RU" smtClean="0"/>
              <a:pPr/>
              <a:t>20.03.2019</a:t>
            </a:fld>
            <a:endParaRPr lang="ru-RU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71A88B-3CB8-4577-94A3-F2977895934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EBEBC9-DD18-4231-B52E-D184783861DD}" type="datetimeFigureOut">
              <a:rPr lang="ru-RU" smtClean="0"/>
              <a:pPr/>
              <a:t>20.03.2019</a:t>
            </a:fld>
            <a:endParaRPr lang="ru-RU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71A88B-3CB8-4577-94A3-F2977895934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EBEBC9-DD18-4231-B52E-D184783861DD}" type="datetimeFigureOut">
              <a:rPr lang="ru-RU" smtClean="0"/>
              <a:pPr/>
              <a:t>20.03.2019</a:t>
            </a:fld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71A88B-3CB8-4577-94A3-F2977895934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EBEBC9-DD18-4231-B52E-D184783861DD}" type="datetimeFigureOut">
              <a:rPr lang="ru-RU" smtClean="0"/>
              <a:pPr/>
              <a:t>20.03.2019</a:t>
            </a:fld>
            <a:endParaRPr lang="ru-R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71A88B-3CB8-4577-94A3-F2977895934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EBEBC9-DD18-4231-B52E-D184783861DD}" type="datetimeFigureOut">
              <a:rPr lang="ru-RU" smtClean="0"/>
              <a:pPr/>
              <a:t>20.03.2019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71A88B-3CB8-4577-94A3-F2977895934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EBEBC9-DD18-4231-B52E-D184783861DD}" type="datetimeFigureOut">
              <a:rPr lang="ru-RU" smtClean="0"/>
              <a:pPr/>
              <a:t>20.03.2019</a:t>
            </a:fld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71A88B-3CB8-4577-94A3-F2977895934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МГППУ_ЛОГО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188" y="304800"/>
            <a:ext cx="1343025" cy="5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128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EBEBC9-DD18-4231-B52E-D184783861DD}" type="datetimeFigureOut">
              <a:rPr lang="ru-RU" smtClean="0"/>
              <a:pPr/>
              <a:t>20.03.2019</a:t>
            </a:fld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71A88B-3CB8-4577-94A3-F2977895934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EBEBC9-DD18-4231-B52E-D184783861DD}" type="datetimeFigureOut">
              <a:rPr lang="ru-RU" smtClean="0"/>
              <a:pPr/>
              <a:t>20.03.2019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71A88B-3CB8-4577-94A3-F2977895934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EBEBC9-DD18-4231-B52E-D184783861DD}" type="datetimeFigureOut">
              <a:rPr lang="ru-RU" smtClean="0"/>
              <a:pPr/>
              <a:t>20.03.2019</a:t>
            </a:fld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71A88B-3CB8-4577-94A3-F2977895934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EBEBC9-DD18-4231-B52E-D184783861DD}" type="datetimeFigureOut">
              <a:rPr lang="ru-RU" smtClean="0"/>
              <a:pPr/>
              <a:t>20.03.2019</a:t>
            </a:fld>
            <a:endParaRPr lang="ru-RU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71A88B-3CB8-4577-94A3-F2977895934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EBEBC9-DD18-4231-B52E-D184783861DD}" type="datetimeFigureOut">
              <a:rPr lang="ru-RU" smtClean="0"/>
              <a:pPr/>
              <a:t>20.03.2019</a:t>
            </a:fld>
            <a:endParaRPr lang="ru-R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71A88B-3CB8-4577-94A3-F2977895934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EBEBC9-DD18-4231-B52E-D184783861DD}" type="datetimeFigureOut">
              <a:rPr lang="ru-RU" smtClean="0"/>
              <a:pPr/>
              <a:t>20.03.2019</a:t>
            </a:fld>
            <a:endParaRPr lang="ru-RU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71A88B-3CB8-4577-94A3-F2977895934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EBEBC9-DD18-4231-B52E-D184783861DD}" type="datetimeFigureOut">
              <a:rPr lang="ru-RU" smtClean="0"/>
              <a:pPr/>
              <a:t>20.03.2019</a:t>
            </a:fld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71A88B-3CB8-4577-94A3-F2977895934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dirty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EBEBC9-DD18-4231-B52E-D184783861DD}" type="datetimeFigureOut">
              <a:rPr lang="ru-RU" smtClean="0"/>
              <a:pPr/>
              <a:t>20.03.2019</a:t>
            </a:fld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71A88B-3CB8-4577-94A3-F2977895934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fld id="{72EBEBC9-DD18-4231-B52E-D184783861DD}" type="datetimeFigureOut">
              <a:rPr lang="ru-RU" smtClean="0"/>
              <a:pPr/>
              <a:t>20.03.2019</a:t>
            </a:fld>
            <a:endParaRPr lang="ru-RU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endParaRPr lang="ru-RU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fld id="{0471A88B-3CB8-4577-94A3-F2977895934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2"/>
          <p:cNvSpPr>
            <a:spLocks noGrp="1"/>
          </p:cNvSpPr>
          <p:nvPr>
            <p:ph type="title"/>
          </p:nvPr>
        </p:nvSpPr>
        <p:spPr>
          <a:xfrm>
            <a:off x="467544" y="2786058"/>
            <a:ext cx="8229600" cy="3071834"/>
          </a:xfrm>
        </p:spPr>
        <p:txBody>
          <a:bodyPr/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2800" b="1" dirty="0" smtClean="0">
                <a:solidFill>
                  <a:schemeClr val="accent6"/>
                </a:solidFill>
              </a:rPr>
              <a:t>Т.А.Басилова,</a:t>
            </a:r>
            <a:br>
              <a:rPr lang="ru-RU" sz="2800" b="1" dirty="0" smtClean="0">
                <a:solidFill>
                  <a:schemeClr val="accent6"/>
                </a:solidFill>
              </a:rPr>
            </a:br>
            <a:r>
              <a:rPr lang="ru-RU" sz="2800" b="1" dirty="0" smtClean="0">
                <a:solidFill>
                  <a:schemeClr val="accent6"/>
                </a:solidFill>
              </a:rPr>
              <a:t>профессор кафедры специальной психологии и реабилитологии МГППУ</a:t>
            </a:r>
            <a:br>
              <a:rPr lang="ru-RU" sz="2800" b="1" dirty="0" smtClean="0">
                <a:solidFill>
                  <a:schemeClr val="accent6"/>
                </a:solidFill>
              </a:rPr>
            </a:br>
            <a:r>
              <a:rPr lang="ru-RU" sz="2800" b="1" dirty="0" smtClean="0">
                <a:solidFill>
                  <a:schemeClr val="accent6"/>
                </a:solidFill>
              </a:rPr>
              <a:t/>
            </a:r>
            <a:br>
              <a:rPr lang="ru-RU" sz="2800" b="1" dirty="0" smtClean="0">
                <a:solidFill>
                  <a:schemeClr val="accent6"/>
                </a:solidFill>
              </a:rPr>
            </a:br>
            <a:r>
              <a:rPr lang="ru-RU" sz="2800" b="1" dirty="0" smtClean="0">
                <a:solidFill>
                  <a:schemeClr val="accent6"/>
                </a:solidFill>
              </a:rPr>
              <a:t/>
            </a:r>
            <a:br>
              <a:rPr lang="ru-RU" sz="2800" b="1" dirty="0" smtClean="0">
                <a:solidFill>
                  <a:schemeClr val="accent6"/>
                </a:solidFill>
              </a:rPr>
            </a:br>
            <a:r>
              <a:rPr lang="ru-RU" sz="2800" b="1" dirty="0" smtClean="0">
                <a:solidFill>
                  <a:schemeClr val="accent6"/>
                </a:solidFill>
              </a:rPr>
              <a:t/>
            </a:r>
            <a:br>
              <a:rPr lang="ru-RU" sz="2800" b="1" dirty="0" smtClean="0">
                <a:solidFill>
                  <a:schemeClr val="accent6"/>
                </a:solidFill>
              </a:rPr>
            </a:br>
            <a:r>
              <a:rPr lang="ru-RU" sz="3600" b="1" dirty="0" smtClean="0">
                <a:solidFill>
                  <a:schemeClr val="accent2"/>
                </a:solidFill>
              </a:rPr>
              <a:t>О проблемах научного изучения детей с комплексными нарушениями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600" b="1" dirty="0" smtClean="0">
                <a:latin typeface="Arial" pitchFamily="34" charset="0"/>
                <a:cs typeface="Arial" pitchFamily="34" charset="0"/>
              </a:rPr>
            </a:br>
            <a:r>
              <a:rPr lang="ru-RU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600" b="1" dirty="0" smtClean="0">
                <a:latin typeface="Arial" pitchFamily="34" charset="0"/>
                <a:cs typeface="Arial" pitchFamily="34" charset="0"/>
              </a:rPr>
            </a:br>
            <a:r>
              <a:rPr lang="ru-RU" sz="3600" b="1" dirty="0" smtClean="0">
                <a:solidFill>
                  <a:schemeClr val="accent6"/>
                </a:solidFill>
              </a:rPr>
              <a:t/>
            </a:r>
            <a:br>
              <a:rPr lang="ru-RU" sz="3600" b="1" dirty="0" smtClean="0">
                <a:solidFill>
                  <a:schemeClr val="accent6"/>
                </a:solidFill>
              </a:rPr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714348" y="714356"/>
            <a:ext cx="7929618" cy="5411807"/>
          </a:xfrm>
        </p:spPr>
        <p:txBody>
          <a:bodyPr/>
          <a:lstStyle/>
          <a:p>
            <a:pPr lvl="0">
              <a:buNone/>
            </a:pPr>
            <a:r>
              <a:rPr lang="ru-RU" dirty="0" smtClean="0"/>
              <a:t>4.Отсутствует экспериментально-подтвержденные данные о еженедельной нагрузке для обучающихся с ТМНР</a:t>
            </a:r>
          </a:p>
          <a:p>
            <a:pPr lvl="0">
              <a:buNone/>
            </a:pPr>
            <a:r>
              <a:rPr lang="ru-RU" dirty="0" smtClean="0"/>
              <a:t>5. Отсутствуют эффективные педагогические технологии для работы с детьми с ТМНР</a:t>
            </a:r>
          </a:p>
          <a:p>
            <a:pPr lvl="0">
              <a:buNone/>
            </a:pPr>
            <a:r>
              <a:rPr lang="ru-RU" dirty="0" smtClean="0"/>
              <a:t>6.Не разработаны обучающие программы и учебники для специалистов, работающих с детьми с ТМНР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7310046" cy="1511288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accent2"/>
                </a:solidFill>
              </a:rPr>
              <a:t>Магистерская программа</a:t>
            </a:r>
            <a:br>
              <a:rPr lang="ru-RU" sz="2400" b="1" dirty="0" smtClean="0">
                <a:solidFill>
                  <a:schemeClr val="accent2"/>
                </a:solidFill>
              </a:rPr>
            </a:br>
            <a:r>
              <a:rPr lang="ru-RU" sz="2400" b="1" dirty="0" smtClean="0">
                <a:solidFill>
                  <a:schemeClr val="accent2"/>
                </a:solidFill>
              </a:rPr>
              <a:t>«Психолого-педагогическое сопровождение слепоглухих и лиц с тяжелыми множественными нарушениями»</a:t>
            </a:r>
            <a:endParaRPr lang="ru-RU" sz="2400" b="1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/>
          <a:lstStyle/>
          <a:p>
            <a:r>
              <a:rPr lang="ru-RU" dirty="0" smtClean="0"/>
              <a:t>Открыта на кафедре специальной психологии и реабилитологии факультета клинической и специальной психологии МГППУ в 2016 г.</a:t>
            </a:r>
          </a:p>
          <a:p>
            <a:r>
              <a:rPr lang="ru-RU" dirty="0" smtClean="0"/>
              <a:t>Выделяются от 15 до 20 бюджетных мест.</a:t>
            </a:r>
          </a:p>
          <a:p>
            <a:r>
              <a:rPr lang="ru-RU" dirty="0" smtClean="0"/>
              <a:t>Первый выпуск состоялся в 2018 г.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128" cy="1654164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accent2"/>
                </a:solidFill>
              </a:rPr>
              <a:t>Анализ запроса поступающих магистрантов показал, что в такой специализации нуждаются:</a:t>
            </a:r>
            <a:br>
              <a:rPr lang="ru-RU" sz="3200" b="1" dirty="0" smtClean="0">
                <a:solidFill>
                  <a:schemeClr val="accent2"/>
                </a:solidFill>
              </a:rPr>
            </a:br>
            <a:endParaRPr lang="ru-RU" sz="3200" b="1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785926"/>
            <a:ext cx="8929718" cy="4340237"/>
          </a:xfrm>
        </p:spPr>
        <p:txBody>
          <a:bodyPr/>
          <a:lstStyle/>
          <a:p>
            <a:r>
              <a:rPr lang="ru-RU" sz="2400" b="1" dirty="0" smtClean="0"/>
              <a:t>логопеды</a:t>
            </a:r>
            <a:r>
              <a:rPr lang="ru-RU" sz="2400" dirty="0" smtClean="0"/>
              <a:t>, работающие с осложненной  умственной отсталостью у детей, не говорящих устно;  </a:t>
            </a:r>
          </a:p>
          <a:p>
            <a:r>
              <a:rPr lang="ru-RU" sz="2400" dirty="0" smtClean="0"/>
              <a:t>педагоги и психологи   дошкольных и школьных образовательных организаций;</a:t>
            </a:r>
          </a:p>
          <a:p>
            <a:r>
              <a:rPr lang="ru-RU" sz="2400" dirty="0" smtClean="0"/>
              <a:t>педагоги и воспитатели центров содействия семейному воспитанию (бывшие ДДИ) и реабилитационных центров;</a:t>
            </a:r>
          </a:p>
          <a:p>
            <a:r>
              <a:rPr lang="ru-RU" sz="2400" dirty="0" smtClean="0"/>
              <a:t> специалисты, сопровождающие тяжело больных детей в  </a:t>
            </a:r>
            <a:r>
              <a:rPr lang="ru-RU" sz="2400" b="1" dirty="0" smtClean="0"/>
              <a:t>хосписах; </a:t>
            </a:r>
          </a:p>
          <a:p>
            <a:r>
              <a:rPr lang="ru-RU" sz="2400" dirty="0" smtClean="0"/>
              <a:t>педагоги  благотворительных центров и колледжей, где сопровождаются и обучаются молодые люди с тяжелыми интеллектуальными и эмоциональными расстройствами;</a:t>
            </a:r>
          </a:p>
          <a:p>
            <a:r>
              <a:rPr lang="ru-RU" sz="2400" dirty="0" smtClean="0"/>
              <a:t>тифлосурдопереводчики и др.</a:t>
            </a:r>
          </a:p>
          <a:p>
            <a:r>
              <a:rPr lang="ru-RU" sz="2400" dirty="0" smtClean="0"/>
              <a:t> </a:t>
            </a:r>
            <a:endParaRPr lang="ru-RU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128" cy="725470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accent2"/>
                </a:solidFill>
              </a:rPr>
              <a:t>Магистерские диссертации выпускников 2018 г.:</a:t>
            </a:r>
            <a:endParaRPr lang="ru-RU" sz="3200" b="1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2"/>
            <a:ext cx="8929718" cy="4911741"/>
          </a:xfrm>
        </p:spPr>
        <p:txBody>
          <a:bodyPr/>
          <a:lstStyle/>
          <a:p>
            <a:r>
              <a:rPr lang="ru-RU" sz="2400" dirty="0" smtClean="0"/>
              <a:t>Организационные и содержательные подходы к работе с семьями детей с тяжелой двигательной патологией.</a:t>
            </a:r>
          </a:p>
          <a:p>
            <a:r>
              <a:rPr lang="ru-RU" sz="2400" dirty="0" smtClean="0"/>
              <a:t>Организация   психологического сопровождения  молодых людей  с нарушением зрения и слуха в рамках реабилитационного лагеря.</a:t>
            </a:r>
          </a:p>
          <a:p>
            <a:r>
              <a:rPr lang="ru-RU" sz="2400" b="1" dirty="0" smtClean="0"/>
              <a:t>Особенности развития самосознания у молодых людей с тяжёлыми множественными нарушениями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Коррекция недостатков сенсомоторного развития детей   дошкольного возраста с комплексными нарушениями.</a:t>
            </a:r>
          </a:p>
          <a:p>
            <a:r>
              <a:rPr lang="ru-RU" sz="2400" b="1" dirty="0" smtClean="0"/>
              <a:t>Особенности акустической подструктуры невербальных средств коммуникации у детей с тяжелыми множественными нарушениями.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714480" y="1600200"/>
            <a:ext cx="6515120" cy="4525963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/>
              <a:t>СПАСИБО ЗА ВНИМАНИЕ</a:t>
            </a:r>
            <a:r>
              <a:rPr lang="en-US" b="1" dirty="0" smtClean="0"/>
              <a:t> !</a:t>
            </a:r>
            <a:endParaRPr lang="ru-RU" b="1" dirty="0" smtClean="0"/>
          </a:p>
          <a:p>
            <a:pPr algn="ctr">
              <a:buNone/>
            </a:pPr>
            <a:r>
              <a:rPr lang="en-US" b="1" dirty="0" smtClean="0"/>
              <a:t>bassilova@yandex.ru</a:t>
            </a:r>
            <a:endParaRPr lang="ru-RU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928802"/>
            <a:ext cx="8643998" cy="4572032"/>
          </a:xfrm>
        </p:spPr>
        <p:txBody>
          <a:bodyPr/>
          <a:lstStyle/>
          <a:p>
            <a:pPr>
              <a:defRPr/>
            </a:pPr>
            <a:r>
              <a:rPr lang="ru-RU" sz="2800" dirty="0" smtClean="0">
                <a:cs typeface="Arial" charset="0"/>
              </a:rPr>
              <a:t>До начала 1950 гг. не существовало отдельных классов и программ для умственно отсталых детей в школах для глухих и для слепых</a:t>
            </a:r>
          </a:p>
          <a:p>
            <a:pPr>
              <a:defRPr/>
            </a:pPr>
            <a:r>
              <a:rPr lang="ru-RU" sz="2800" dirty="0" smtClean="0"/>
              <a:t>В середине 1990-х годов в ряде специальных в крупных городах России, были открыты классы для детей с тяжелой умственной отсталостью  и начался этап создания программ обучения.</a:t>
            </a:r>
          </a:p>
          <a:p>
            <a:pPr>
              <a:defRPr/>
            </a:pPr>
            <a:r>
              <a:rPr lang="ru-RU" sz="2800" dirty="0" smtClean="0">
                <a:cs typeface="Arial" charset="0"/>
              </a:rPr>
              <a:t>Обучение и изучение слепоглухих с 1936 по 1992 гг. проходило вне системы государственного образования</a:t>
            </a:r>
          </a:p>
          <a:p>
            <a:pPr>
              <a:buNone/>
              <a:defRPr/>
            </a:pPr>
            <a:endParaRPr lang="ru-RU" sz="2400" dirty="0" smtClean="0">
              <a:cs typeface="Arial" charset="0"/>
            </a:endParaRPr>
          </a:p>
          <a:p>
            <a:endParaRPr lang="ru-RU" sz="24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chemeClr val="accent2"/>
                </a:solidFill>
              </a:rPr>
              <a:t>История изучения детей с комплексными нарушениями </a:t>
            </a:r>
            <a:endParaRPr lang="ru-RU" sz="32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128" cy="1725602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accent2"/>
                </a:solidFill>
              </a:rPr>
              <a:t>Отсутствие единства в понимании терминов, обозначающих детей с комплексными, сложными, множественными нарушениями</a:t>
            </a:r>
            <a:endParaRPr lang="ru-RU" sz="2800" b="1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/>
          <a:lstStyle/>
          <a:p>
            <a:pPr algn="just"/>
            <a:r>
              <a:rPr lang="ru-RU" i="1" dirty="0" smtClean="0"/>
              <a:t>М.Г.Блюмина (1989):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К сложным дефектам надо относить только такие аномалии развития, при которых имеются два или более первичных дефекта, и каждый существует в этом комплексе с характерными для него вторичными расстройствами, что чрезвычайно усложняет общую структуру дефекта и затрудняет его компенсацию.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2"/>
            <a:ext cx="6972320" cy="1793865"/>
          </a:xfrm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Л.А.Головчиц -  тяжелые множественные нарушения развития (ТМН) должны включать в себя:</a:t>
            </a:r>
            <a:endParaRPr lang="ru-RU" sz="32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214554"/>
            <a:ext cx="8929718" cy="4000528"/>
          </a:xfrm>
        </p:spPr>
        <p:txBody>
          <a:bodyPr/>
          <a:lstStyle/>
          <a:p>
            <a:pPr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Умственную отсталость в разной степени;</a:t>
            </a:r>
          </a:p>
          <a:p>
            <a:pPr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выступающие в разных сочетаниях двигательные (ДЦП разной формы и степени тяжести); </a:t>
            </a:r>
          </a:p>
          <a:p>
            <a:pPr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тяжелые нарушения речи; </a:t>
            </a:r>
          </a:p>
          <a:p>
            <a:pPr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нарушения функций анализаторных систем (зрения, слуха, тактильной чувствительности); </a:t>
            </a:r>
          </a:p>
          <a:p>
            <a:pPr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эписиндром; </a:t>
            </a:r>
          </a:p>
          <a:p>
            <a:pPr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расстройства эмоциональной сферы и поведения (РАС и др.)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2800" dirty="0" smtClean="0">
                <a:solidFill>
                  <a:schemeClr val="accent2"/>
                </a:solidFill>
                <a:latin typeface="Arial Black" pitchFamily="34" charset="0"/>
              </a:rPr>
              <a:t>Общие компоненты структуры ТМНР по Л.А.Головчиц (2015)</a:t>
            </a:r>
            <a:endParaRPr lang="ru-RU" sz="2800" dirty="0">
              <a:solidFill>
                <a:schemeClr val="accent2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30725"/>
          </a:xfrm>
        </p:spPr>
        <p:txBody>
          <a:bodyPr/>
          <a:lstStyle/>
          <a:p>
            <a:pPr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Совокупность различных психофизических нарушений вследствие органического поражения ЦНС;</a:t>
            </a:r>
          </a:p>
          <a:p>
            <a:pPr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Высокая степень выраженности нарушений;</a:t>
            </a:r>
          </a:p>
          <a:p>
            <a:pPr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Существенное влияние совокупности нарушений на развитие личности в целом;</a:t>
            </a:r>
          </a:p>
          <a:p>
            <a:pPr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Потребность в интенсивной помощи, превышающей размеры поддержки, оказываемой при каком-то определенном нарушении;</a:t>
            </a:r>
          </a:p>
          <a:p>
            <a:pPr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Необходимость создания среды, адаптированной к особым потребностям человека.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dirty="0" smtClean="0">
                <a:solidFill>
                  <a:schemeClr val="accent2"/>
                </a:solidFill>
              </a:rPr>
              <a:t>По сложности (сочетанности или комплексности) нарушений: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85926"/>
            <a:ext cx="8229600" cy="471490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b="1" dirty="0" smtClean="0"/>
          </a:p>
          <a:p>
            <a:pPr eaLnBrk="1" hangingPunct="1">
              <a:lnSpc>
                <a:spcPct val="80000"/>
              </a:lnSpc>
            </a:pPr>
            <a:r>
              <a:rPr lang="ru-RU" b="1" dirty="0" smtClean="0">
                <a:latin typeface="Arial" charset="0"/>
                <a:cs typeface="Arial" charset="0"/>
              </a:rPr>
              <a:t>изолированным </a:t>
            </a:r>
            <a:r>
              <a:rPr lang="ru-RU" dirty="0" smtClean="0">
                <a:latin typeface="Arial" charset="0"/>
                <a:cs typeface="Arial" charset="0"/>
              </a:rPr>
              <a:t>(единичным) и неосложненным - </a:t>
            </a:r>
            <a:r>
              <a:rPr lang="ru-RU" sz="2400" dirty="0" smtClean="0">
                <a:latin typeface="Arial" charset="0"/>
                <a:cs typeface="Arial" charset="0"/>
              </a:rPr>
              <a:t>нарушение какой-то одной системы организма </a:t>
            </a:r>
          </a:p>
          <a:p>
            <a:pPr eaLnBrk="1" hangingPunct="1">
              <a:lnSpc>
                <a:spcPct val="80000"/>
              </a:lnSpc>
              <a:buFont typeface="Georgia" pitchFamily="18" charset="0"/>
              <a:buNone/>
            </a:pPr>
            <a:endParaRPr lang="ru-RU" dirty="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b="1" dirty="0" smtClean="0">
                <a:latin typeface="Arial" charset="0"/>
                <a:cs typeface="Arial" charset="0"/>
              </a:rPr>
              <a:t>осложненным -</a:t>
            </a:r>
            <a:r>
              <a:rPr lang="ru-RU" dirty="0" smtClean="0">
                <a:latin typeface="Arial" charset="0"/>
                <a:cs typeface="Arial" charset="0"/>
              </a:rPr>
              <a:t> </a:t>
            </a:r>
            <a:r>
              <a:rPr lang="ru-RU" sz="2400" dirty="0" smtClean="0">
                <a:latin typeface="Arial" charset="0"/>
                <a:cs typeface="Arial" charset="0"/>
              </a:rPr>
              <a:t>нарушение, при котором один и тот же патогенный агент вызывает одновременное поражение нескольких функций внутри ЦНС </a:t>
            </a:r>
          </a:p>
          <a:p>
            <a:pPr eaLnBrk="1" hangingPunct="1">
              <a:lnSpc>
                <a:spcPct val="80000"/>
              </a:lnSpc>
            </a:pPr>
            <a:endParaRPr lang="ru-RU" sz="1800" dirty="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b="1" dirty="0" smtClean="0">
                <a:latin typeface="Arial" charset="0"/>
                <a:cs typeface="Arial" charset="0"/>
              </a:rPr>
              <a:t>сложным (комплексным)-</a:t>
            </a:r>
            <a:r>
              <a:rPr lang="ru-RU" dirty="0" smtClean="0">
                <a:latin typeface="Arial" charset="0"/>
                <a:cs typeface="Arial" charset="0"/>
              </a:rPr>
              <a:t> </a:t>
            </a:r>
            <a:r>
              <a:rPr lang="ru-RU" sz="2400" dirty="0" smtClean="0">
                <a:latin typeface="Arial" charset="0"/>
                <a:cs typeface="Arial" charset="0"/>
              </a:rPr>
              <a:t>нарушение двух или более систем организма  на периферическом уровне у одного ребенка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357188"/>
            <a:ext cx="7115196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dirty="0" smtClean="0">
                <a:solidFill>
                  <a:schemeClr val="accent2"/>
                </a:solidFill>
              </a:rPr>
              <a:t>Множественные нарушения  у детей (</a:t>
            </a:r>
            <a:r>
              <a:rPr lang="en-US" sz="3200" b="1" dirty="0" smtClean="0">
                <a:solidFill>
                  <a:schemeClr val="accent2"/>
                </a:solidFill>
              </a:rPr>
              <a:t>Multiple Handicapped Children) </a:t>
            </a:r>
            <a:endParaRPr lang="ru-RU" sz="3200" b="1" dirty="0" smtClean="0">
              <a:solidFill>
                <a:schemeClr val="accent2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28813"/>
            <a:ext cx="8229600" cy="46450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dirty="0" smtClean="0">
                <a:latin typeface="Arial" charset="0"/>
                <a:cs typeface="Arial" charset="0"/>
              </a:rPr>
              <a:t>США: </a:t>
            </a:r>
            <a:r>
              <a:rPr lang="ru-RU" sz="2400" dirty="0" smtClean="0">
                <a:latin typeface="Arial" charset="0"/>
                <a:cs typeface="Arial" charset="0"/>
              </a:rPr>
              <a:t>Множественные или тяжелые нарушения –   такие нарушения, которые не позволяют интегрироваться в массовые школы.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 smtClean="0">
                <a:latin typeface="Arial" charset="0"/>
                <a:cs typeface="Arial" charset="0"/>
              </a:rPr>
              <a:t>Как правило, под это определение принято объединять: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Arial" charset="0"/>
                <a:cs typeface="Arial" charset="0"/>
              </a:rPr>
              <a:t>Детский аутизм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Arial" charset="0"/>
                <a:cs typeface="Arial" charset="0"/>
              </a:rPr>
              <a:t>Слепоглухоту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Arial" charset="0"/>
                <a:cs typeface="Arial" charset="0"/>
              </a:rPr>
              <a:t>Нарушения поведения и слуха (глухих и слабослышащих детей с поведенческими и психиатрическими проблемами)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Arial" charset="0"/>
                <a:cs typeface="Arial" charset="0"/>
              </a:rPr>
              <a:t>Выраженную умственную отсталость с дополнительными нарушениями (двигательными и сенсорными)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Arial" charset="0"/>
                <a:cs typeface="Arial" charset="0"/>
              </a:rPr>
              <a:t>Комбинации соматических, двигательных и интеллектуальных нарушений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chemeClr val="accent2"/>
                </a:solidFill>
              </a:rPr>
              <a:t>Специальная индивидуальная программа развития (СИПР)</a:t>
            </a:r>
            <a:endParaRPr lang="ru-RU" sz="3200" b="1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Для детей с ТМН – предполагает  «формирование жизненных компетенций как необходимого в повседневной жизни объема знаний, умений и навыков, формирующих основу дальнейшего развития отношений с социальным окружением».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128" cy="1154098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accent2"/>
                </a:solidFill>
              </a:rPr>
              <a:t>Современная психолого-педагогическая практика показывает:</a:t>
            </a:r>
            <a:endParaRPr lang="ru-RU" sz="3200" b="1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/>
          <a:lstStyle/>
          <a:p>
            <a:pPr lvl="0">
              <a:buNone/>
            </a:pPr>
            <a:r>
              <a:rPr lang="ru-RU" sz="2800" b="1" dirty="0" smtClean="0"/>
              <a:t>1.Отсутствие методик диагностики детей с ТМНР в условиях ПМПК, позволяющие выявить специальные образовательные потребности и определить специальные условия обучения.</a:t>
            </a:r>
            <a:endParaRPr lang="ru-RU" sz="2800" dirty="0" smtClean="0"/>
          </a:p>
          <a:p>
            <a:pPr lvl="0">
              <a:buNone/>
            </a:pPr>
            <a:r>
              <a:rPr lang="ru-RU" sz="2800" b="1" dirty="0" smtClean="0"/>
              <a:t>2.Отсутствие алгоритма разработки СИПР.</a:t>
            </a:r>
            <a:endParaRPr lang="ru-RU" sz="2800" dirty="0" smtClean="0"/>
          </a:p>
          <a:p>
            <a:pPr lvl="0">
              <a:buNone/>
            </a:pPr>
            <a:r>
              <a:rPr lang="ru-RU" sz="2800" b="1" dirty="0" smtClean="0"/>
              <a:t>3.Нет четкого определения сроков обучения детей с ТМНР.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MGPPU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</TotalTime>
  <Words>688</Words>
  <Application>Microsoft Office PowerPoint</Application>
  <PresentationFormat>Экран (4:3)</PresentationFormat>
  <Paragraphs>65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ТемаMGPPU</vt:lpstr>
      <vt:lpstr> Т.А.Басилова, профессор кафедры специальной психологии и реабилитологии МГППУ    О проблемах научного изучения детей с комплексными нарушениями     </vt:lpstr>
      <vt:lpstr>История изучения детей с комплексными нарушениями </vt:lpstr>
      <vt:lpstr>Отсутствие единства в понимании терминов, обозначающих детей с комплексными, сложными, множественными нарушениями</vt:lpstr>
      <vt:lpstr>Л.А.Головчиц -  тяжелые множественные нарушения развития (ТМН) должны включать в себя:</vt:lpstr>
      <vt:lpstr>Общие компоненты структуры ТМНР по Л.А.Головчиц (2015)</vt:lpstr>
      <vt:lpstr>По сложности (сочетанности или комплексности) нарушений:</vt:lpstr>
      <vt:lpstr>Множественные нарушения  у детей (Multiple Handicapped Children) </vt:lpstr>
      <vt:lpstr>Специальная индивидуальная программа развития (СИПР)</vt:lpstr>
      <vt:lpstr>Современная психолого-педагогическая практика показывает:</vt:lpstr>
      <vt:lpstr>Презентация PowerPoint</vt:lpstr>
      <vt:lpstr>Магистерская программа «Психолого-педагогическое сопровождение слепоглухих и лиц с тяжелыми множественными нарушениями»</vt:lpstr>
      <vt:lpstr>Анализ запроса поступающих магистрантов показал, что в такой специализации нуждаются: </vt:lpstr>
      <vt:lpstr>Магистерские диссертации выпускников 2018 г.: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Курс лекций  Клинико-психолого-педагогическое изучение детей с комплексными нарушениями</dc:title>
  <dc:creator>Tatiana Bassilova</dc:creator>
  <cp:lastModifiedBy>Екатерина Мурадян</cp:lastModifiedBy>
  <cp:revision>40</cp:revision>
  <dcterms:created xsi:type="dcterms:W3CDTF">2018-09-23T18:55:59Z</dcterms:created>
  <dcterms:modified xsi:type="dcterms:W3CDTF">2019-03-20T09:51:06Z</dcterms:modified>
</cp:coreProperties>
</file>