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99" r:id="rId2"/>
    <p:sldId id="337" r:id="rId3"/>
    <p:sldId id="335" r:id="rId4"/>
    <p:sldId id="331" r:id="rId5"/>
    <p:sldId id="332" r:id="rId6"/>
    <p:sldId id="336" r:id="rId7"/>
    <p:sldId id="338" r:id="rId8"/>
  </p:sldIdLst>
  <p:sldSz cx="9906000" cy="6858000" type="A4"/>
  <p:notesSz cx="6797675" cy="99266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A9F"/>
    <a:srgbClr val="607731"/>
    <a:srgbClr val="7E9941"/>
    <a:srgbClr val="77933C"/>
    <a:srgbClr val="FFDC64"/>
    <a:srgbClr val="FFFFCC"/>
    <a:srgbClr val="97B953"/>
    <a:srgbClr val="E3EC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7126" autoAdjust="0"/>
  </p:normalViewPr>
  <p:slideViewPr>
    <p:cSldViewPr>
      <p:cViewPr varScale="1">
        <p:scale>
          <a:sx n="113" d="100"/>
          <a:sy n="113" d="100"/>
        </p:scale>
        <p:origin x="-117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016" y="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vitalij\Downloads\&#1055;&#1088;&#1086;&#1092;&#1074;&#1086;&#1079;&#1084;&#1086;&#1078;&#1085;&#1086;&#1089;&#1090;&#1080;_&#1085;&#1086;&#1088;&#1084;&#1099;%20&#1080;%20&#1085;&#1072;&#1076;&#1077;&#1078;&#1085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Выбирая профессию абитуриенты берут во внимание: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7974904927148453E-2"/>
          <c:y val="0.28516223357099885"/>
          <c:w val="0.8779986514735002"/>
          <c:h val="0.574379216430600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Выбирая профессию абитуриенты берут во внимание: 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b"/>
              <c:showVal val="1"/>
            </c:dLbl>
            <c:dLblPos val="b"/>
            <c:showVal val="1"/>
          </c:dLbls>
          <c:cat>
            <c:strRef>
              <c:f>Лист1!$A$2:$A$6</c:f>
              <c:strCache>
                <c:ptCount val="5"/>
                <c:pt idx="0">
                  <c:v>советы родителей</c:v>
                </c:pt>
                <c:pt idx="1">
                  <c:v>советы учителей</c:v>
                </c:pt>
                <c:pt idx="2">
                  <c:v>советы друзей</c:v>
                </c:pt>
                <c:pt idx="3">
                  <c:v>инф-ю на сайтах вузов</c:v>
                </c:pt>
                <c:pt idx="4">
                  <c:v>соц. сети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0.52</c:v>
                </c:pt>
                <c:pt idx="1">
                  <c:v>0.27500000000000002</c:v>
                </c:pt>
                <c:pt idx="2" formatCode="0.00%">
                  <c:v>0.2</c:v>
                </c:pt>
                <c:pt idx="3">
                  <c:v>0.4</c:v>
                </c:pt>
                <c:pt idx="4">
                  <c:v>0.23500000000000001</c:v>
                </c:pt>
              </c:numCache>
            </c:numRef>
          </c:val>
        </c:ser>
        <c:dLbls>
          <c:showVal val="1"/>
        </c:dLbls>
        <c:marker val="1"/>
        <c:axId val="84930944"/>
        <c:axId val="84932480"/>
      </c:lineChart>
      <c:catAx>
        <c:axId val="84930944"/>
        <c:scaling>
          <c:orientation val="minMax"/>
        </c:scaling>
        <c:axPos val="b"/>
        <c:tickLblPos val="nextTo"/>
        <c:crossAx val="84932480"/>
        <c:crosses val="autoZero"/>
        <c:auto val="1"/>
        <c:lblAlgn val="ctr"/>
        <c:lblOffset val="100"/>
      </c:catAx>
      <c:valAx>
        <c:axId val="84932480"/>
        <c:scaling>
          <c:orientation val="minMax"/>
        </c:scaling>
        <c:axPos val="l"/>
        <c:majorGridlines/>
        <c:numFmt formatCode="0%" sourceLinked="1"/>
        <c:tickLblPos val="nextTo"/>
        <c:crossAx val="84930944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Среднее</a:t>
            </a:r>
            <a:r>
              <a:rPr lang="ru-RU" baseline="0"/>
              <a:t> по шкалам методики (в разрезе групп)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Лист1!$I$8</c:f>
              <c:strCache>
                <c:ptCount val="1"/>
                <c:pt idx="0">
                  <c:v>ПР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Лист1!$H$9:$H$16</c:f>
              <c:strCache>
                <c:ptCount val="8"/>
                <c:pt idx="0">
                  <c:v>Технические устройства</c:v>
                </c:pt>
                <c:pt idx="1">
                  <c:v>Художественное творчество</c:v>
                </c:pt>
                <c:pt idx="2">
                  <c:v>Общение и взаимодействие</c:v>
                </c:pt>
                <c:pt idx="3">
                  <c:v>Сервис и помощь</c:v>
                </c:pt>
                <c:pt idx="4">
                  <c:v>Управление и организация</c:v>
                </c:pt>
                <c:pt idx="5">
                  <c:v>Информация</c:v>
                </c:pt>
                <c:pt idx="6">
                  <c:v>Природа</c:v>
                </c:pt>
                <c:pt idx="7">
                  <c:v>Ничего не подходит</c:v>
                </c:pt>
              </c:strCache>
            </c:strRef>
          </c:cat>
          <c:val>
            <c:numRef>
              <c:f>Лист1!$I$9:$I$16</c:f>
              <c:numCache>
                <c:formatCode>General</c:formatCode>
                <c:ptCount val="8"/>
                <c:pt idx="0">
                  <c:v>4.5</c:v>
                </c:pt>
                <c:pt idx="1">
                  <c:v>4</c:v>
                </c:pt>
                <c:pt idx="2">
                  <c:v>3.1</c:v>
                </c:pt>
                <c:pt idx="3">
                  <c:v>3.9</c:v>
                </c:pt>
                <c:pt idx="4">
                  <c:v>2.1</c:v>
                </c:pt>
                <c:pt idx="5">
                  <c:v>3.1</c:v>
                </c:pt>
                <c:pt idx="6">
                  <c:v>3.7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Лист1!$J$8</c:f>
              <c:strCache>
                <c:ptCount val="1"/>
                <c:pt idx="0">
                  <c:v>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Лист1!$H$9:$H$16</c:f>
              <c:strCache>
                <c:ptCount val="8"/>
                <c:pt idx="0">
                  <c:v>Технические устройства</c:v>
                </c:pt>
                <c:pt idx="1">
                  <c:v>Художественное творчество</c:v>
                </c:pt>
                <c:pt idx="2">
                  <c:v>Общение и взаимодействие</c:v>
                </c:pt>
                <c:pt idx="3">
                  <c:v>Сервис и помощь</c:v>
                </c:pt>
                <c:pt idx="4">
                  <c:v>Управление и организация</c:v>
                </c:pt>
                <c:pt idx="5">
                  <c:v>Информация</c:v>
                </c:pt>
                <c:pt idx="6">
                  <c:v>Природа</c:v>
                </c:pt>
                <c:pt idx="7">
                  <c:v>Ничего не подходит</c:v>
                </c:pt>
              </c:strCache>
            </c:strRef>
          </c:cat>
          <c:val>
            <c:numRef>
              <c:f>Лист1!$J$9:$J$16</c:f>
              <c:numCache>
                <c:formatCode>General</c:formatCode>
                <c:ptCount val="8"/>
                <c:pt idx="0">
                  <c:v>4.5</c:v>
                </c:pt>
                <c:pt idx="1">
                  <c:v>4.5</c:v>
                </c:pt>
                <c:pt idx="2">
                  <c:v>3.6</c:v>
                </c:pt>
                <c:pt idx="3">
                  <c:v>4.5</c:v>
                </c:pt>
                <c:pt idx="4">
                  <c:v>2.5</c:v>
                </c:pt>
                <c:pt idx="5">
                  <c:v>3.7</c:v>
                </c:pt>
                <c:pt idx="6">
                  <c:v>3.8</c:v>
                </c:pt>
                <c:pt idx="7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Лист1!$K$8</c:f>
              <c:strCache>
                <c:ptCount val="1"/>
                <c:pt idx="0">
                  <c:v>ММ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Лист1!$H$9:$H$16</c:f>
              <c:strCache>
                <c:ptCount val="8"/>
                <c:pt idx="0">
                  <c:v>Технические устройства</c:v>
                </c:pt>
                <c:pt idx="1">
                  <c:v>Художественное творчество</c:v>
                </c:pt>
                <c:pt idx="2">
                  <c:v>Общение и взаимодействие</c:v>
                </c:pt>
                <c:pt idx="3">
                  <c:v>Сервис и помощь</c:v>
                </c:pt>
                <c:pt idx="4">
                  <c:v>Управление и организация</c:v>
                </c:pt>
                <c:pt idx="5">
                  <c:v>Информация</c:v>
                </c:pt>
                <c:pt idx="6">
                  <c:v>Природа</c:v>
                </c:pt>
                <c:pt idx="7">
                  <c:v>Ничего не подходит</c:v>
                </c:pt>
              </c:strCache>
            </c:strRef>
          </c:cat>
          <c:val>
            <c:numRef>
              <c:f>Лист1!$K$9:$K$16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4.9000000000000004</c:v>
                </c:pt>
                <c:pt idx="2">
                  <c:v>3.9</c:v>
                </c:pt>
                <c:pt idx="3">
                  <c:v>4.8</c:v>
                </c:pt>
                <c:pt idx="4">
                  <c:v>2.6</c:v>
                </c:pt>
                <c:pt idx="5">
                  <c:v>4.4000000000000004</c:v>
                </c:pt>
                <c:pt idx="6">
                  <c:v>3.8</c:v>
                </c:pt>
                <c:pt idx="7">
                  <c:v>3.2</c:v>
                </c:pt>
              </c:numCache>
            </c:numRef>
          </c:val>
        </c:ser>
        <c:ser>
          <c:idx val="3"/>
          <c:order val="3"/>
          <c:tx>
            <c:strRef>
              <c:f>Лист1!$L$8</c:f>
              <c:strCache>
                <c:ptCount val="1"/>
                <c:pt idx="0">
                  <c:v>СС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Лист1!$H$9:$H$16</c:f>
              <c:strCache>
                <c:ptCount val="8"/>
                <c:pt idx="0">
                  <c:v>Технические устройства</c:v>
                </c:pt>
                <c:pt idx="1">
                  <c:v>Художественное творчество</c:v>
                </c:pt>
                <c:pt idx="2">
                  <c:v>Общение и взаимодействие</c:v>
                </c:pt>
                <c:pt idx="3">
                  <c:v>Сервис и помощь</c:v>
                </c:pt>
                <c:pt idx="4">
                  <c:v>Управление и организация</c:v>
                </c:pt>
                <c:pt idx="5">
                  <c:v>Информация</c:v>
                </c:pt>
                <c:pt idx="6">
                  <c:v>Природа</c:v>
                </c:pt>
                <c:pt idx="7">
                  <c:v>Ничего не подходит</c:v>
                </c:pt>
              </c:strCache>
            </c:strRef>
          </c:cat>
          <c:val>
            <c:numRef>
              <c:f>Лист1!$L$9:$L$16</c:f>
              <c:numCache>
                <c:formatCode>General</c:formatCode>
                <c:ptCount val="8"/>
                <c:pt idx="0">
                  <c:v>4.2</c:v>
                </c:pt>
                <c:pt idx="1">
                  <c:v>4.2</c:v>
                </c:pt>
                <c:pt idx="2">
                  <c:v>3.5</c:v>
                </c:pt>
                <c:pt idx="3">
                  <c:v>4.8</c:v>
                </c:pt>
                <c:pt idx="4">
                  <c:v>2.6</c:v>
                </c:pt>
                <c:pt idx="5">
                  <c:v>3.8</c:v>
                </c:pt>
                <c:pt idx="6">
                  <c:v>3.4</c:v>
                </c:pt>
                <c:pt idx="7">
                  <c:v>3.8</c:v>
                </c:pt>
              </c:numCache>
            </c:numRef>
          </c:val>
        </c:ser>
        <c:ser>
          <c:idx val="4"/>
          <c:order val="4"/>
          <c:tx>
            <c:strRef>
              <c:f>Лист1!$M$8</c:f>
              <c:strCache>
                <c:ptCount val="1"/>
                <c:pt idx="0">
                  <c:v>СВ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Лист1!$H$9:$H$16</c:f>
              <c:strCache>
                <c:ptCount val="8"/>
                <c:pt idx="0">
                  <c:v>Технические устройства</c:v>
                </c:pt>
                <c:pt idx="1">
                  <c:v>Художественное творчество</c:v>
                </c:pt>
                <c:pt idx="2">
                  <c:v>Общение и взаимодействие</c:v>
                </c:pt>
                <c:pt idx="3">
                  <c:v>Сервис и помощь</c:v>
                </c:pt>
                <c:pt idx="4">
                  <c:v>Управление и организация</c:v>
                </c:pt>
                <c:pt idx="5">
                  <c:v>Информация</c:v>
                </c:pt>
                <c:pt idx="6">
                  <c:v>Природа</c:v>
                </c:pt>
                <c:pt idx="7">
                  <c:v>Ничего не подходит</c:v>
                </c:pt>
              </c:strCache>
            </c:strRef>
          </c:cat>
          <c:val>
            <c:numRef>
              <c:f>Лист1!$M$9:$M$16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4.8</c:v>
                </c:pt>
                <c:pt idx="2">
                  <c:v>3.8</c:v>
                </c:pt>
                <c:pt idx="3">
                  <c:v>4.8</c:v>
                </c:pt>
                <c:pt idx="4">
                  <c:v>2.7</c:v>
                </c:pt>
                <c:pt idx="5">
                  <c:v>4.3</c:v>
                </c:pt>
                <c:pt idx="6">
                  <c:v>3.5</c:v>
                </c:pt>
                <c:pt idx="7">
                  <c:v>2.9</c:v>
                </c:pt>
              </c:numCache>
            </c:numRef>
          </c:val>
        </c:ser>
        <c:marker val="1"/>
        <c:axId val="85717376"/>
        <c:axId val="85718912"/>
      </c:lineChart>
      <c:catAx>
        <c:axId val="85717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718912"/>
        <c:crosses val="autoZero"/>
        <c:auto val="1"/>
        <c:lblAlgn val="ctr"/>
        <c:lblOffset val="100"/>
      </c:catAx>
      <c:valAx>
        <c:axId val="85718912"/>
        <c:scaling>
          <c:orientation val="minMax"/>
          <c:min val="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71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B51DC-14CA-444D-AD60-80B644C21E0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FDDE3C-8093-4B7D-BCBC-68B59647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3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03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8BB2-AB89-4FE0-A975-F1BC2F9ECAE7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0DC8-4C11-49DF-B4BE-8B0AA416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F6B6-08C5-49F1-A8A3-088AB286781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3A11-5F57-448F-966C-E78209FA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FB5A-BC54-4B0B-B20E-343FB8D5CF1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9F2D-2847-4C8A-863B-A0E8959AB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1E3D-8E67-4A96-9B33-72526B3F043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628-8D5A-41A7-911B-7F1EBFF52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6314-F307-48B6-BD28-F554CB3BDB7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9505-D2E4-4D08-9039-9D9FD5E22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76DC-2193-4823-9F30-4BA27CBEBF7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0F14-1558-4E74-BD58-567DF230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FA61-F0DF-41B3-AF91-6FF35827617D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163F-33C4-49B4-A5DD-8D35621E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E99C-A2D8-4A7C-96B1-9A0AE10C904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568E-3F7A-4D12-9074-7BBEAB895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F27A-FC3A-46D2-A46F-58ADCABFEFA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D6C3-C88A-40DF-97D4-64F57979D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2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3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2EEF-9B84-4AF9-BE87-29CF83DFB92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1697-FB43-4B34-82C5-843C1917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0" indent="0">
              <a:buNone/>
              <a:defRPr sz="2800"/>
            </a:lvl2pPr>
            <a:lvl3pPr marL="914122" indent="0">
              <a:buNone/>
              <a:defRPr sz="2400"/>
            </a:lvl3pPr>
            <a:lvl4pPr marL="1371180" indent="0">
              <a:buNone/>
              <a:defRPr sz="2000"/>
            </a:lvl4pPr>
            <a:lvl5pPr marL="1828240" indent="0">
              <a:buNone/>
              <a:defRPr sz="2000"/>
            </a:lvl5pPr>
            <a:lvl6pPr marL="2285302" indent="0">
              <a:buNone/>
              <a:defRPr sz="2000"/>
            </a:lvl6pPr>
            <a:lvl7pPr marL="2742363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2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3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D74D-D0E8-4EDA-988D-7F5D8B74031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F879-654B-409B-8867-A2B1C7CB5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07E009-B0EF-4BD7-AC8E-E01A837BC38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601148-49CB-4AF0-867B-245C5C88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2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2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3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3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3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chart" Target="../charts/chart2.xml"/><Relationship Id="rId5" Type="http://schemas.openxmlformats.org/officeDocument/2006/relationships/image" Target="../media/image3.jpe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12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9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28.pn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KarpljukAV@rgsu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9588" y="6330950"/>
            <a:ext cx="354012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01" name="Группа 13"/>
          <p:cNvGrpSpPr>
            <a:grpSpLocks/>
          </p:cNvGrpSpPr>
          <p:nvPr/>
        </p:nvGrpSpPr>
        <p:grpSpPr bwMode="auto">
          <a:xfrm>
            <a:off x="2432720" y="5517232"/>
            <a:ext cx="5365750" cy="69850"/>
            <a:chOff x="2270125" y="6093296"/>
            <a:chExt cx="5365750" cy="6985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270125" y="6128221"/>
              <a:ext cx="53657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4918075" y="6093296"/>
              <a:ext cx="69850" cy="69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4102" name="object 3"/>
          <p:cNvSpPr txBox="1">
            <a:spLocks noChangeArrowheads="1"/>
          </p:cNvSpPr>
          <p:nvPr/>
        </p:nvSpPr>
        <p:spPr bwMode="auto">
          <a:xfrm>
            <a:off x="704528" y="4797152"/>
            <a:ext cx="8785225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950"/>
              </a:spcBef>
              <a:tabLst>
                <a:tab pos="87313" algn="l"/>
              </a:tabLst>
            </a:pPr>
            <a:r>
              <a:rPr lang="ru-RU" sz="2000" dirty="0" smtClean="0"/>
              <a:t>«Деятельность РУМЦ РГСУ по реализации и развитию инклюзивного образования»</a:t>
            </a:r>
            <a:endParaRPr lang="ru-RU" sz="2000" dirty="0"/>
          </a:p>
        </p:txBody>
      </p:sp>
      <p:pic>
        <p:nvPicPr>
          <p:cNvPr id="11" name="Picture 5" descr="C:\Users\dejkoia\Desktop\03-10.jpg"/>
          <p:cNvPicPr>
            <a:picLocks noChangeAspect="1" noChangeArrowheads="1"/>
          </p:cNvPicPr>
          <p:nvPr/>
        </p:nvPicPr>
        <p:blipFill>
          <a:blip r:embed="rId2" cstate="print"/>
          <a:srcRect b="50170"/>
          <a:stretch>
            <a:fillRect/>
          </a:stretch>
        </p:blipFill>
        <p:spPr bwMode="auto">
          <a:xfrm>
            <a:off x="0" y="1"/>
            <a:ext cx="9906000" cy="3490180"/>
          </a:xfrm>
          <a:prstGeom prst="rect">
            <a:avLst/>
          </a:prstGeom>
          <a:noFill/>
        </p:spPr>
      </p:pic>
      <p:sp>
        <p:nvSpPr>
          <p:cNvPr id="12" name="object 5"/>
          <p:cNvSpPr/>
          <p:nvPr/>
        </p:nvSpPr>
        <p:spPr>
          <a:xfrm>
            <a:off x="7127698" y="3982053"/>
            <a:ext cx="832777" cy="397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6756379" y="3984790"/>
            <a:ext cx="280184" cy="396163"/>
          </a:xfrm>
          <a:custGeom>
            <a:avLst/>
            <a:gdLst/>
            <a:ahLst/>
            <a:cxnLst/>
            <a:rect l="l" t="t" r="r" b="b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3" descr="Z:\Дейко\logo2016_.jpg"/>
          <p:cNvPicPr>
            <a:picLocks noChangeAspect="1" noChangeArrowheads="1"/>
          </p:cNvPicPr>
          <p:nvPr/>
        </p:nvPicPr>
        <p:blipFill>
          <a:blip r:embed="rId4" cstate="print"/>
          <a:srcRect t="13695" r="5532" b="20571"/>
          <a:stretch>
            <a:fillRect/>
          </a:stretch>
        </p:blipFill>
        <p:spPr bwMode="auto">
          <a:xfrm>
            <a:off x="4260696" y="3951265"/>
            <a:ext cx="1368342" cy="448205"/>
          </a:xfrm>
          <a:prstGeom prst="rect">
            <a:avLst/>
          </a:prstGeom>
          <a:noFill/>
        </p:spPr>
      </p:pic>
      <p:pic>
        <p:nvPicPr>
          <p:cNvPr id="16" name="Рисунок 15" descr="http://med-kol.ru/images/banners/min_vis_ob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4608" y="3933056"/>
            <a:ext cx="16935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3"/>
          <p:cNvSpPr txBox="1">
            <a:spLocks noChangeArrowheads="1"/>
          </p:cNvSpPr>
          <p:nvPr/>
        </p:nvSpPr>
        <p:spPr bwMode="auto">
          <a:xfrm>
            <a:off x="848544" y="5661248"/>
            <a:ext cx="8785225" cy="10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ts val="950"/>
              </a:spcBef>
              <a:tabLst>
                <a:tab pos="87313" algn="l"/>
              </a:tabLst>
            </a:pPr>
            <a:r>
              <a:rPr lang="ru-RU" b="1" dirty="0" smtClean="0"/>
              <a:t>Докладчик: проректор по методической работе и инклюзивному образованию </a:t>
            </a:r>
          </a:p>
          <a:p>
            <a:pPr algn="r" eaLnBrk="0" hangingPunct="0">
              <a:lnSpc>
                <a:spcPct val="90000"/>
              </a:lnSpc>
              <a:spcBef>
                <a:spcPts val="950"/>
              </a:spcBef>
              <a:tabLst>
                <a:tab pos="87313" algn="l"/>
              </a:tabLst>
            </a:pPr>
            <a:r>
              <a:rPr lang="ru-RU" b="1" dirty="0" smtClean="0"/>
              <a:t>ФГБОУ ВО РГСУ</a:t>
            </a:r>
          </a:p>
          <a:p>
            <a:pPr algn="r" eaLnBrk="0" hangingPunct="0">
              <a:lnSpc>
                <a:spcPct val="90000"/>
              </a:lnSpc>
              <a:spcBef>
                <a:spcPts val="950"/>
              </a:spcBef>
              <a:tabLst>
                <a:tab pos="87313" algn="l"/>
              </a:tabLst>
            </a:pPr>
            <a:r>
              <a:rPr lang="ru-RU" b="1" dirty="0" smtClean="0"/>
              <a:t>Бикбулатова Альбина Ахатовна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200472" y="2204864"/>
            <a:ext cx="17281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R="164368" lvl="0" indent="9525" algn="just">
              <a:spcBef>
                <a:spcPts val="551"/>
              </a:spcBef>
              <a:buClr>
                <a:schemeClr val="tx2"/>
              </a:buClr>
              <a:buSzPct val="150000"/>
            </a:pPr>
            <a:endParaRPr lang="ru-RU" altLang="ru-RU" sz="1400" spc="-14" dirty="0" smtClean="0">
              <a:cs typeface="Arial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00472" y="1196752"/>
            <a:ext cx="17281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R="164368" lvl="0" indent="9525" algn="just">
              <a:spcBef>
                <a:spcPts val="551"/>
              </a:spcBef>
              <a:buClr>
                <a:schemeClr val="tx2"/>
              </a:buClr>
              <a:buSzPct val="150000"/>
            </a:pPr>
            <a:endParaRPr lang="ru-RU" altLang="ru-RU" sz="1400" spc="-14" dirty="0" smtClean="0">
              <a:cs typeface="Arial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00472" y="3356992"/>
            <a:ext cx="17281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R="164368" lvl="0" indent="9525" algn="just">
              <a:spcBef>
                <a:spcPts val="551"/>
              </a:spcBef>
              <a:buClr>
                <a:schemeClr val="tx2"/>
              </a:buClr>
              <a:buSzPct val="150000"/>
            </a:pPr>
            <a:endParaRPr lang="ru-RU" altLang="ru-RU" sz="1400" spc="-14" dirty="0" smtClean="0">
              <a:cs typeface="Arial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0472" y="4581128"/>
            <a:ext cx="17281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R="164368" lvl="0" indent="9525" algn="just">
              <a:spcBef>
                <a:spcPts val="551"/>
              </a:spcBef>
              <a:buClr>
                <a:schemeClr val="tx2"/>
              </a:buClr>
              <a:buSzPct val="150000"/>
            </a:pPr>
            <a:endParaRPr lang="ru-RU" altLang="ru-RU" sz="1400" spc="-14" dirty="0" smtClean="0">
              <a:cs typeface="Arial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432719" y="116633"/>
            <a:ext cx="6984777" cy="3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tabLst>
                <a:tab pos="87313" algn="l"/>
              </a:tabLst>
            </a:pPr>
            <a:r>
              <a:rPr lang="ru-RU" altLang="ru-RU" dirty="0" smtClean="0">
                <a:solidFill>
                  <a:srgbClr val="404040"/>
                </a:solidFill>
                <a:latin typeface="Museo Sans Cyrl 500" pitchFamily="50" charset="-52"/>
              </a:rPr>
              <a:t>СЕТЬ ПАРТНЕРОВ РУМЦ </a:t>
            </a:r>
            <a:endParaRPr lang="ru-RU" altLang="ru-RU" dirty="0">
              <a:solidFill>
                <a:srgbClr val="404040"/>
              </a:solidFill>
              <a:latin typeface="Museo Sans Cyrl 5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4713" y="115888"/>
            <a:ext cx="46037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object 5"/>
          <p:cNvSpPr>
            <a:spLocks noChangeArrowheads="1"/>
          </p:cNvSpPr>
          <p:nvPr/>
        </p:nvSpPr>
        <p:spPr bwMode="auto">
          <a:xfrm>
            <a:off x="974725" y="188915"/>
            <a:ext cx="901700" cy="396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6"/>
          <p:cNvSpPr>
            <a:spLocks/>
          </p:cNvSpPr>
          <p:nvPr/>
        </p:nvSpPr>
        <p:spPr bwMode="auto">
          <a:xfrm>
            <a:off x="573088" y="192090"/>
            <a:ext cx="303212" cy="395287"/>
          </a:xfrm>
          <a:custGeom>
            <a:avLst/>
            <a:gdLst>
              <a:gd name="T0" fmla="*/ 15398 w 327660"/>
              <a:gd name="T1" fmla="*/ 51340 h 436879"/>
              <a:gd name="T2" fmla="*/ 23109 w 327660"/>
              <a:gd name="T3" fmla="*/ 72447 h 436879"/>
              <a:gd name="T4" fmla="*/ 0 w 327660"/>
              <a:gd name="T5" fmla="*/ 122646 h 436879"/>
              <a:gd name="T6" fmla="*/ 818 w 327660"/>
              <a:gd name="T7" fmla="*/ 196234 h 436879"/>
              <a:gd name="T8" fmla="*/ 12730 w 327660"/>
              <a:gd name="T9" fmla="*/ 136336 h 436879"/>
              <a:gd name="T10" fmla="*/ 19201 w 327660"/>
              <a:gd name="T11" fmla="*/ 92412 h 436879"/>
              <a:gd name="T12" fmla="*/ 31337 w 327660"/>
              <a:gd name="T13" fmla="*/ 79863 h 436879"/>
              <a:gd name="T14" fmla="*/ 37114 w 327660"/>
              <a:gd name="T15" fmla="*/ 70164 h 436879"/>
              <a:gd name="T16" fmla="*/ 47228 w 327660"/>
              <a:gd name="T17" fmla="*/ 26811 h 436879"/>
              <a:gd name="T18" fmla="*/ 93704 w 327660"/>
              <a:gd name="T19" fmla="*/ 18825 h 436879"/>
              <a:gd name="T20" fmla="*/ 59612 w 327660"/>
              <a:gd name="T21" fmla="*/ 14261 h 436879"/>
              <a:gd name="T22" fmla="*/ 45495 w 327660"/>
              <a:gd name="T23" fmla="*/ 86709 h 436879"/>
              <a:gd name="T24" fmla="*/ 44219 w 327660"/>
              <a:gd name="T25" fmla="*/ 104962 h 436879"/>
              <a:gd name="T26" fmla="*/ 54000 w 327660"/>
              <a:gd name="T27" fmla="*/ 130062 h 436879"/>
              <a:gd name="T28" fmla="*/ 39036 w 327660"/>
              <a:gd name="T29" fmla="*/ 196234 h 436879"/>
              <a:gd name="T30" fmla="*/ 52333 w 327660"/>
              <a:gd name="T31" fmla="*/ 155161 h 436879"/>
              <a:gd name="T32" fmla="*/ 109197 w 327660"/>
              <a:gd name="T33" fmla="*/ 131773 h 436879"/>
              <a:gd name="T34" fmla="*/ 79405 w 327660"/>
              <a:gd name="T35" fmla="*/ 124357 h 436879"/>
              <a:gd name="T36" fmla="*/ 57996 w 327660"/>
              <a:gd name="T37" fmla="*/ 96976 h 436879"/>
              <a:gd name="T38" fmla="*/ 100692 w 327660"/>
              <a:gd name="T39" fmla="*/ 81574 h 436879"/>
              <a:gd name="T40" fmla="*/ 98007 w 327660"/>
              <a:gd name="T41" fmla="*/ 136336 h 436879"/>
              <a:gd name="T42" fmla="*/ 110543 w 327660"/>
              <a:gd name="T43" fmla="*/ 173414 h 436879"/>
              <a:gd name="T44" fmla="*/ 122970 w 327660"/>
              <a:gd name="T45" fmla="*/ 168851 h 436879"/>
              <a:gd name="T46" fmla="*/ 115327 w 327660"/>
              <a:gd name="T47" fmla="*/ 139189 h 436879"/>
              <a:gd name="T48" fmla="*/ 109197 w 327660"/>
              <a:gd name="T49" fmla="*/ 131773 h 436879"/>
              <a:gd name="T50" fmla="*/ 151179 w 327660"/>
              <a:gd name="T51" fmla="*/ 84426 h 436879"/>
              <a:gd name="T52" fmla="*/ 163926 w 327660"/>
              <a:gd name="T53" fmla="*/ 120935 h 436879"/>
              <a:gd name="T54" fmla="*/ 163222 w 327660"/>
              <a:gd name="T55" fmla="*/ 163719 h 436879"/>
              <a:gd name="T56" fmla="*/ 175270 w 327660"/>
              <a:gd name="T57" fmla="*/ 195092 h 436879"/>
              <a:gd name="T58" fmla="*/ 176123 w 327660"/>
              <a:gd name="T59" fmla="*/ 122646 h 436879"/>
              <a:gd name="T60" fmla="*/ 156498 w 327660"/>
              <a:gd name="T61" fmla="*/ 74157 h 436879"/>
              <a:gd name="T62" fmla="*/ 75286 w 327660"/>
              <a:gd name="T63" fmla="*/ 134055 h 436879"/>
              <a:gd name="T64" fmla="*/ 79405 w 327660"/>
              <a:gd name="T65" fmla="*/ 85567 h 436879"/>
              <a:gd name="T66" fmla="*/ 100819 w 327660"/>
              <a:gd name="T67" fmla="*/ 112378 h 436879"/>
              <a:gd name="T68" fmla="*/ 108076 w 327660"/>
              <a:gd name="T69" fmla="*/ 122075 h 436879"/>
              <a:gd name="T70" fmla="*/ 108051 w 327660"/>
              <a:gd name="T71" fmla="*/ 87849 h 436879"/>
              <a:gd name="T72" fmla="*/ 82117 w 327660"/>
              <a:gd name="T73" fmla="*/ 32515 h 436879"/>
              <a:gd name="T74" fmla="*/ 79116 w 327660"/>
              <a:gd name="T75" fmla="*/ 72447 h 436879"/>
              <a:gd name="T76" fmla="*/ 64782 w 327660"/>
              <a:gd name="T77" fmla="*/ 77581 h 436879"/>
              <a:gd name="T78" fmla="*/ 95789 w 327660"/>
              <a:gd name="T79" fmla="*/ 73017 h 436879"/>
              <a:gd name="T80" fmla="*/ 114344 w 327660"/>
              <a:gd name="T81" fmla="*/ 63889 h 436879"/>
              <a:gd name="T82" fmla="*/ 103329 w 327660"/>
              <a:gd name="T83" fmla="*/ 57616 h 436879"/>
              <a:gd name="T84" fmla="*/ 95270 w 327660"/>
              <a:gd name="T85" fmla="*/ 29663 h 436879"/>
              <a:gd name="T86" fmla="*/ 106765 w 327660"/>
              <a:gd name="T87" fmla="*/ 73017 h 436879"/>
              <a:gd name="T88" fmla="*/ 151729 w 327660"/>
              <a:gd name="T89" fmla="*/ 70164 h 436879"/>
              <a:gd name="T90" fmla="*/ 146113 w 327660"/>
              <a:gd name="T91" fmla="*/ 26811 h 436879"/>
              <a:gd name="T92" fmla="*/ 147009 w 327660"/>
              <a:gd name="T93" fmla="*/ 63889 h 436879"/>
              <a:gd name="T94" fmla="*/ 157582 w 327660"/>
              <a:gd name="T95" fmla="*/ 22818 h 436879"/>
              <a:gd name="T96" fmla="*/ 88650 w 327660"/>
              <a:gd name="T97" fmla="*/ 8557 h 436879"/>
              <a:gd name="T98" fmla="*/ 96462 w 327660"/>
              <a:gd name="T99" fmla="*/ 16543 h 436879"/>
              <a:gd name="T100" fmla="*/ 112211 w 327660"/>
              <a:gd name="T101" fmla="*/ 10838 h 4368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7660"/>
              <a:gd name="T154" fmla="*/ 0 h 436879"/>
              <a:gd name="T155" fmla="*/ 327660 w 327660"/>
              <a:gd name="T156" fmla="*/ 436879 h 4368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49144" y="443711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/>
              <a:t>ЯГПУ им. К.Д. Ушинского, ЯГУ им. П.Г. Демидова, ЯГТУ, РГАТУ им. П.А. Соловьева</a:t>
            </a:r>
            <a:endParaRPr lang="ru-RU" sz="1200" dirty="0"/>
          </a:p>
        </p:txBody>
      </p:sp>
      <p:pic>
        <p:nvPicPr>
          <p:cNvPr id="11" name="Picture 3" descr="Z:\Дейко\logo2016_.jpg"/>
          <p:cNvPicPr>
            <a:picLocks noChangeAspect="1" noChangeArrowheads="1"/>
          </p:cNvPicPr>
          <p:nvPr/>
        </p:nvPicPr>
        <p:blipFill>
          <a:blip r:embed="rId3" cstate="print"/>
          <a:srcRect t="13695" r="59143" b="20571"/>
          <a:stretch>
            <a:fillRect/>
          </a:stretch>
        </p:blipFill>
        <p:spPr bwMode="auto">
          <a:xfrm>
            <a:off x="8841433" y="116633"/>
            <a:ext cx="807830" cy="611811"/>
          </a:xfrm>
          <a:prstGeom prst="rect">
            <a:avLst/>
          </a:prstGeom>
          <a:noFill/>
        </p:spPr>
      </p:pic>
      <p:sp>
        <p:nvSpPr>
          <p:cNvPr id="14" name="TextBox 63"/>
          <p:cNvSpPr txBox="1">
            <a:spLocks noChangeArrowheads="1"/>
          </p:cNvSpPr>
          <p:nvPr/>
        </p:nvSpPr>
        <p:spPr bwMode="auto">
          <a:xfrm>
            <a:off x="200472" y="1340768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Москва</a:t>
            </a:r>
            <a:endParaRPr lang="ru-RU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sp>
        <p:nvSpPr>
          <p:cNvPr id="16" name="TextBox 63"/>
          <p:cNvSpPr txBox="1">
            <a:spLocks noChangeArrowheads="1"/>
          </p:cNvSpPr>
          <p:nvPr/>
        </p:nvSpPr>
        <p:spPr bwMode="auto">
          <a:xfrm>
            <a:off x="-231576" y="2276874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Брянская</a:t>
            </a:r>
          </a:p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 область</a:t>
            </a:r>
            <a:endParaRPr lang="ru-RU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sp>
        <p:nvSpPr>
          <p:cNvPr id="17" name="TextBox 63"/>
          <p:cNvSpPr txBox="1">
            <a:spLocks noChangeArrowheads="1"/>
          </p:cNvSpPr>
          <p:nvPr/>
        </p:nvSpPr>
        <p:spPr bwMode="auto">
          <a:xfrm>
            <a:off x="-303583" y="4653138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Ярославская </a:t>
            </a:r>
          </a:p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область</a:t>
            </a:r>
            <a:endParaRPr lang="ru-RU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sp>
        <p:nvSpPr>
          <p:cNvPr id="18" name="TextBox 63"/>
          <p:cNvSpPr txBox="1">
            <a:spLocks noChangeArrowheads="1"/>
          </p:cNvSpPr>
          <p:nvPr/>
        </p:nvSpPr>
        <p:spPr bwMode="auto">
          <a:xfrm>
            <a:off x="-231576" y="3429002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Курская </a:t>
            </a:r>
          </a:p>
          <a:p>
            <a:pPr algn="ctr"/>
            <a:r>
              <a:rPr lang="ru-RU" b="1" dirty="0" smtClean="0">
                <a:solidFill>
                  <a:srgbClr val="262626"/>
                </a:solidFill>
                <a:latin typeface="Museo Sans Cyrl 300" pitchFamily="50" charset="-52"/>
              </a:rPr>
              <a:t>область</a:t>
            </a:r>
            <a:endParaRPr lang="ru-RU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666" y="1484784"/>
            <a:ext cx="130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5050"/>
                </a:solidFill>
                <a:latin typeface="Futura New Bold" pitchFamily="34" charset="0"/>
              </a:rPr>
              <a:t>1,1 </a:t>
            </a:r>
            <a:r>
              <a:rPr lang="ru-RU" sz="1400" dirty="0" smtClean="0">
                <a:latin typeface="Futura New Bold" pitchFamily="34" charset="0"/>
              </a:rPr>
              <a:t>млн.чел</a:t>
            </a:r>
            <a:r>
              <a:rPr lang="ru-RU" dirty="0" smtClean="0">
                <a:latin typeface="Futura New Bold" pitchFamily="34" charset="0"/>
              </a:rPr>
              <a:t>.</a:t>
            </a:r>
            <a:endParaRPr lang="ru-RU" dirty="0">
              <a:latin typeface="Futura New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9017" t="78375" r="47109" b="12766"/>
          <a:stretch>
            <a:fillRect/>
          </a:stretch>
        </p:blipFill>
        <p:spPr bwMode="auto">
          <a:xfrm>
            <a:off x="3224808" y="1556792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3"/>
          <p:cNvSpPr txBox="1">
            <a:spLocks noChangeArrowheads="1"/>
          </p:cNvSpPr>
          <p:nvPr/>
        </p:nvSpPr>
        <p:spPr bwMode="auto">
          <a:xfrm>
            <a:off x="1856656" y="76470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2626"/>
                </a:solidFill>
                <a:latin typeface="Museo Sans Cyrl 300" pitchFamily="50" charset="-52"/>
              </a:rPr>
              <a:t>Количество</a:t>
            </a:r>
          </a:p>
          <a:p>
            <a:pPr algn="ctr"/>
            <a:r>
              <a:rPr lang="ru-RU" sz="1200" b="1" dirty="0" smtClean="0">
                <a:solidFill>
                  <a:srgbClr val="262626"/>
                </a:solidFill>
                <a:latin typeface="Museo Sans Cyrl 300" pitchFamily="50" charset="-52"/>
              </a:rPr>
              <a:t> инвалидов</a:t>
            </a:r>
            <a:endParaRPr lang="ru-RU" sz="1200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56331" t="80343" r="39241" b="12766"/>
          <a:stretch>
            <a:fillRect/>
          </a:stretch>
        </p:blipFill>
        <p:spPr bwMode="auto">
          <a:xfrm>
            <a:off x="3728865" y="1700808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38621" t="70501" r="55845" b="19656"/>
          <a:stretch>
            <a:fillRect/>
          </a:stretch>
        </p:blipFill>
        <p:spPr bwMode="auto">
          <a:xfrm>
            <a:off x="4953000" y="148478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928664" y="2492896"/>
            <a:ext cx="137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5050"/>
                </a:solidFill>
                <a:latin typeface="Futura New Bold" pitchFamily="34" charset="0"/>
              </a:rPr>
              <a:t>109 </a:t>
            </a:r>
            <a:r>
              <a:rPr lang="ru-RU" sz="1400" dirty="0" smtClean="0">
                <a:latin typeface="Futura New Bold" pitchFamily="34" charset="0"/>
              </a:rPr>
              <a:t>тыс. чел</a:t>
            </a:r>
            <a:r>
              <a:rPr lang="ru-RU" sz="1400" dirty="0" smtClean="0">
                <a:solidFill>
                  <a:srgbClr val="FF5050"/>
                </a:solidFill>
                <a:latin typeface="Futura New Bold" pitchFamily="34" charset="0"/>
              </a:rPr>
              <a:t>.</a:t>
            </a:r>
            <a:endParaRPr lang="ru-RU" sz="1400" dirty="0">
              <a:solidFill>
                <a:srgbClr val="FF5050"/>
              </a:solidFill>
              <a:latin typeface="Futura New Bold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49017" t="59672" r="47109" b="35406"/>
          <a:stretch>
            <a:fillRect/>
          </a:stretch>
        </p:blipFill>
        <p:spPr bwMode="auto">
          <a:xfrm>
            <a:off x="3224808" y="1268760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 l="56331" t="70499" r="39794" b="24579"/>
          <a:stretch>
            <a:fillRect/>
          </a:stretch>
        </p:blipFill>
        <p:spPr bwMode="auto">
          <a:xfrm>
            <a:off x="3728865" y="1340768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63"/>
          <p:cNvSpPr txBox="1">
            <a:spLocks noChangeArrowheads="1"/>
          </p:cNvSpPr>
          <p:nvPr/>
        </p:nvSpPr>
        <p:spPr bwMode="auto">
          <a:xfrm>
            <a:off x="3584849" y="76470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2626"/>
                </a:solidFill>
                <a:latin typeface="Museo Sans Cyrl 300" pitchFamily="50" charset="-52"/>
              </a:rPr>
              <a:t>По возрастным группам</a:t>
            </a:r>
            <a:endParaRPr lang="ru-RU" sz="1200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2844" t="50984" r="56641" b="39172"/>
          <a:stretch>
            <a:fillRect/>
          </a:stretch>
        </p:blipFill>
        <p:spPr bwMode="auto">
          <a:xfrm>
            <a:off x="4376935" y="2348880"/>
            <a:ext cx="13681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56641" t="84453" r="39485" b="9641"/>
          <a:stretch>
            <a:fillRect/>
          </a:stretch>
        </p:blipFill>
        <p:spPr bwMode="auto">
          <a:xfrm>
            <a:off x="3800872" y="2564904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/>
          <a:srcRect l="48893" t="81499" r="46679" b="9641"/>
          <a:stretch>
            <a:fillRect/>
          </a:stretch>
        </p:blipFill>
        <p:spPr bwMode="auto">
          <a:xfrm>
            <a:off x="3224809" y="234888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/>
          <a:srcRect l="48893" t="70672" r="47786" b="25391"/>
          <a:stretch>
            <a:fillRect/>
          </a:stretch>
        </p:blipFill>
        <p:spPr bwMode="auto">
          <a:xfrm>
            <a:off x="3224808" y="2276874"/>
            <a:ext cx="504056" cy="3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 l="56641" t="78546" r="39485" b="17516"/>
          <a:stretch>
            <a:fillRect/>
          </a:stretch>
        </p:blipFill>
        <p:spPr bwMode="auto">
          <a:xfrm>
            <a:off x="3800872" y="2348880"/>
            <a:ext cx="5040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856655" y="3645024"/>
            <a:ext cx="143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5050"/>
                </a:solidFill>
                <a:latin typeface="Futura New Bold" pitchFamily="34" charset="0"/>
              </a:rPr>
              <a:t> 120 </a:t>
            </a:r>
            <a:r>
              <a:rPr lang="ru-RU" sz="1400" dirty="0" smtClean="0">
                <a:latin typeface="Futura New Bold" pitchFamily="34" charset="0"/>
              </a:rPr>
              <a:t>тыс. чел.</a:t>
            </a:r>
            <a:endParaRPr lang="ru-RU" sz="1400" dirty="0">
              <a:latin typeface="Futura New Bold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l="32290" t="76578" r="62729" b="13578"/>
          <a:stretch>
            <a:fillRect/>
          </a:stretch>
        </p:blipFill>
        <p:spPr bwMode="auto">
          <a:xfrm>
            <a:off x="4592961" y="3429000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 cstate="print"/>
          <a:srcRect l="38378" t="76578" r="57748" b="12594"/>
          <a:stretch>
            <a:fillRect/>
          </a:stretch>
        </p:blipFill>
        <p:spPr bwMode="auto">
          <a:xfrm>
            <a:off x="5385048" y="3501008"/>
            <a:ext cx="504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 l="48893" t="80516" r="46679" b="12594"/>
          <a:stretch>
            <a:fillRect/>
          </a:stretch>
        </p:blipFill>
        <p:spPr bwMode="auto">
          <a:xfrm>
            <a:off x="3296817" y="364502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9" cstate="print"/>
          <a:srcRect l="56087" t="82484" r="38378" b="12594"/>
          <a:stretch>
            <a:fillRect/>
          </a:stretch>
        </p:blipFill>
        <p:spPr bwMode="auto">
          <a:xfrm>
            <a:off x="3872880" y="3789040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9" cstate="print"/>
          <a:srcRect l="48893" t="62797" r="46679" b="32281"/>
          <a:stretch>
            <a:fillRect/>
          </a:stretch>
        </p:blipFill>
        <p:spPr bwMode="auto">
          <a:xfrm>
            <a:off x="3296817" y="335699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print"/>
          <a:srcRect l="55534" t="72641" r="38378" b="23422"/>
          <a:stretch>
            <a:fillRect/>
          </a:stretch>
        </p:blipFill>
        <p:spPr bwMode="auto">
          <a:xfrm>
            <a:off x="3800872" y="3356992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856655" y="4797152"/>
            <a:ext cx="13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5050"/>
                </a:solidFill>
                <a:latin typeface="Futura New Bold" pitchFamily="34" charset="0"/>
              </a:rPr>
              <a:t> 108 </a:t>
            </a:r>
            <a:r>
              <a:rPr lang="ru-RU" sz="1400" dirty="0" smtClean="0">
                <a:latin typeface="Futura New Bold" pitchFamily="34" charset="0"/>
              </a:rPr>
              <a:t>тыс.чел.</a:t>
            </a:r>
            <a:endParaRPr lang="ru-RU" sz="1400" dirty="0">
              <a:latin typeface="Futura New Bold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 l="32844" t="76578" r="62729" b="13579"/>
          <a:stretch>
            <a:fillRect/>
          </a:stretch>
        </p:blipFill>
        <p:spPr bwMode="auto">
          <a:xfrm>
            <a:off x="4520953" y="450912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10" cstate="print"/>
          <a:srcRect l="38932" t="76578" r="56641" b="13579"/>
          <a:stretch>
            <a:fillRect/>
          </a:stretch>
        </p:blipFill>
        <p:spPr bwMode="auto">
          <a:xfrm>
            <a:off x="5241033" y="450912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 l="48339" t="55906" r="46126" b="35235"/>
          <a:stretch>
            <a:fillRect/>
          </a:stretch>
        </p:blipFill>
        <p:spPr bwMode="auto">
          <a:xfrm>
            <a:off x="3152801" y="4581128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1" cstate="print"/>
          <a:srcRect l="56087" t="58859" r="38378" b="35235"/>
          <a:stretch>
            <a:fillRect/>
          </a:stretch>
        </p:blipFill>
        <p:spPr bwMode="auto">
          <a:xfrm>
            <a:off x="3800872" y="479715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1" cstate="print"/>
          <a:srcRect l="48339" t="40156" r="46126" b="55907"/>
          <a:stretch>
            <a:fillRect/>
          </a:stretch>
        </p:blipFill>
        <p:spPr bwMode="auto">
          <a:xfrm>
            <a:off x="3152801" y="4437112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 l="32533" t="70501" r="62486" b="19656"/>
          <a:stretch>
            <a:fillRect/>
          </a:stretch>
        </p:blipFill>
        <p:spPr bwMode="auto">
          <a:xfrm>
            <a:off x="4304928" y="1484784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52953" r="38378" b="39172"/>
          <a:stretch>
            <a:fillRect/>
          </a:stretch>
        </p:blipFill>
        <p:spPr bwMode="auto">
          <a:xfrm>
            <a:off x="4232920" y="1340768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32533" t="70501" r="62486" b="25562"/>
          <a:stretch>
            <a:fillRect/>
          </a:stretch>
        </p:blipFill>
        <p:spPr bwMode="auto">
          <a:xfrm>
            <a:off x="4304928" y="1196752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 l="38621" t="70501" r="55845" b="25562"/>
          <a:stretch>
            <a:fillRect/>
          </a:stretch>
        </p:blipFill>
        <p:spPr bwMode="auto">
          <a:xfrm>
            <a:off x="4953000" y="1052736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52953" r="38378" b="39172"/>
          <a:stretch>
            <a:fillRect/>
          </a:stretch>
        </p:blipFill>
        <p:spPr bwMode="auto">
          <a:xfrm>
            <a:off x="4880992" y="1340768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1" cstate="print"/>
          <a:srcRect l="56087" t="54922" r="38378" b="39172"/>
          <a:stretch>
            <a:fillRect/>
          </a:stretch>
        </p:blipFill>
        <p:spPr bwMode="auto">
          <a:xfrm>
            <a:off x="4376937" y="234888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/>
          <a:srcRect l="32844" t="50984" r="63835" b="44094"/>
          <a:stretch>
            <a:fillRect/>
          </a:stretch>
        </p:blipFill>
        <p:spPr bwMode="auto">
          <a:xfrm>
            <a:off x="4448943" y="2132856"/>
            <a:ext cx="43204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52953" r="38378" b="39172"/>
          <a:stretch>
            <a:fillRect/>
          </a:stretch>
        </p:blipFill>
        <p:spPr bwMode="auto">
          <a:xfrm>
            <a:off x="5025008" y="2204864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/>
          <a:srcRect l="38932" t="50984" r="56641" b="46063"/>
          <a:stretch>
            <a:fillRect/>
          </a:stretch>
        </p:blipFill>
        <p:spPr bwMode="auto">
          <a:xfrm>
            <a:off x="5169025" y="2060848"/>
            <a:ext cx="57606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1" cstate="print"/>
          <a:srcRect l="56087" t="54922" r="38378" b="39172"/>
          <a:stretch>
            <a:fillRect/>
          </a:stretch>
        </p:blipFill>
        <p:spPr bwMode="auto">
          <a:xfrm>
            <a:off x="4592961" y="3501008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l="32290" t="76578" r="62729" b="18500"/>
          <a:stretch>
            <a:fillRect/>
          </a:stretch>
        </p:blipFill>
        <p:spPr bwMode="auto">
          <a:xfrm>
            <a:off x="4592961" y="3212976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52953" r="38378" b="39172"/>
          <a:stretch>
            <a:fillRect/>
          </a:stretch>
        </p:blipFill>
        <p:spPr bwMode="auto">
          <a:xfrm>
            <a:off x="5169024" y="342900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8" cstate="print"/>
          <a:srcRect l="38378" t="76578" r="56641" b="19485"/>
          <a:stretch>
            <a:fillRect/>
          </a:stretch>
        </p:blipFill>
        <p:spPr bwMode="auto">
          <a:xfrm>
            <a:off x="5169024" y="3284984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49015" r="38378" b="47048"/>
          <a:stretch>
            <a:fillRect/>
          </a:stretch>
        </p:blipFill>
        <p:spPr bwMode="auto">
          <a:xfrm>
            <a:off x="3728864" y="4509120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1" cstate="print"/>
          <a:srcRect l="56087" t="54922" r="38378" b="39172"/>
          <a:stretch>
            <a:fillRect/>
          </a:stretch>
        </p:blipFill>
        <p:spPr bwMode="auto">
          <a:xfrm>
            <a:off x="4448945" y="45091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0" cstate="print"/>
          <a:srcRect l="32844" t="76578" r="62729" b="18500"/>
          <a:stretch>
            <a:fillRect/>
          </a:stretch>
        </p:blipFill>
        <p:spPr bwMode="auto">
          <a:xfrm>
            <a:off x="4448945" y="429309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11" cstate="print"/>
          <a:srcRect l="55534" t="52953" r="38931" b="39172"/>
          <a:stretch>
            <a:fillRect/>
          </a:stretch>
        </p:blipFill>
        <p:spPr bwMode="auto">
          <a:xfrm>
            <a:off x="5097017" y="436510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/>
          <a:srcRect l="38932" t="76578" r="56641" b="19485"/>
          <a:stretch>
            <a:fillRect/>
          </a:stretch>
        </p:blipFill>
        <p:spPr bwMode="auto">
          <a:xfrm>
            <a:off x="5169025" y="4221088"/>
            <a:ext cx="5760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3"/>
          <p:cNvSpPr txBox="1">
            <a:spLocks noChangeArrowheads="1"/>
          </p:cNvSpPr>
          <p:nvPr/>
        </p:nvSpPr>
        <p:spPr bwMode="auto">
          <a:xfrm>
            <a:off x="5889104" y="692698"/>
            <a:ext cx="2952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2626"/>
                </a:solidFill>
                <a:latin typeface="Museo Sans Cyrl 300" pitchFamily="50" charset="-52"/>
              </a:rPr>
              <a:t>Вузы «закрепленных» территорий</a:t>
            </a:r>
            <a:endParaRPr lang="ru-RU" sz="1200" dirty="0">
              <a:solidFill>
                <a:srgbClr val="262626"/>
              </a:solidFill>
              <a:latin typeface="Museo Sans Cyrl 300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033120" y="1196752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/>
              <a:t>НИУ ВШЭ, НИУ МГСУ, РУДН, РЭУ им. Плеханова, МПГУ, РГУП,  Финансовый университет, ЧОУВО «МУ им. С.Ю. Витте», РХТУ  им. Менделеева, РУК, РосНОУ, ГАУГН, МГЮА им. Кутафина, РГУ нефти и газа (НИУ) имени И.М. Губкина</a:t>
            </a:r>
            <a:endParaRPr lang="ru-RU" sz="1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21152" y="249289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/>
              <a:t>БГТУ, БГУ им. Петровского, БГИТУ</a:t>
            </a:r>
            <a:endParaRPr lang="ru-RU" sz="12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177136" y="357301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/>
              <a:t>КГУ, ЮЗГУ, Курский институт менеджмента экономики и бизнеса </a:t>
            </a:r>
            <a:endParaRPr lang="ru-RU" sz="1200" dirty="0">
              <a:solidFill>
                <a:srgbClr val="00B050"/>
              </a:solidFill>
            </a:endParaRPr>
          </a:p>
        </p:txBody>
      </p:sp>
      <p:grpSp>
        <p:nvGrpSpPr>
          <p:cNvPr id="3" name="Группа 61"/>
          <p:cNvGrpSpPr/>
          <p:nvPr/>
        </p:nvGrpSpPr>
        <p:grpSpPr>
          <a:xfrm>
            <a:off x="560513" y="5733258"/>
            <a:ext cx="652447" cy="652447"/>
            <a:chOff x="344488" y="2132856"/>
            <a:chExt cx="648072" cy="648072"/>
          </a:xfrm>
        </p:grpSpPr>
        <p:sp>
          <p:nvSpPr>
            <p:cNvPr id="78" name="Овал 77"/>
            <p:cNvSpPr/>
            <p:nvPr/>
          </p:nvSpPr>
          <p:spPr>
            <a:xfrm>
              <a:off x="344488" y="2132856"/>
              <a:ext cx="648072" cy="648072"/>
            </a:xfrm>
            <a:prstGeom prst="ellipse">
              <a:avLst/>
            </a:prstGeom>
            <a:solidFill>
              <a:srgbClr val="516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Picture 4" descr="C:\Users\dejkoia\Desktop\russia.png"/>
            <p:cNvPicPr>
              <a:picLocks noChangeAspect="1" noChangeArrowheads="1"/>
            </p:cNvPicPr>
            <p:nvPr/>
          </p:nvPicPr>
          <p:blipFill>
            <a:blip r:embed="rId12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2500" y="2348880"/>
              <a:ext cx="432048" cy="234927"/>
            </a:xfrm>
            <a:prstGeom prst="rect">
              <a:avLst/>
            </a:prstGeom>
            <a:noFill/>
          </p:spPr>
        </p:pic>
      </p:grpSp>
      <p:sp>
        <p:nvSpPr>
          <p:cNvPr id="80" name="Прямоугольник 79"/>
          <p:cNvSpPr/>
          <p:nvPr/>
        </p:nvSpPr>
        <p:spPr>
          <a:xfrm>
            <a:off x="1496616" y="566124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Futura New Bold" pitchFamily="34" charset="0"/>
              </a:rPr>
              <a:t>125</a:t>
            </a:r>
            <a:r>
              <a:rPr lang="ru-RU" dirty="0" smtClean="0">
                <a:solidFill>
                  <a:srgbClr val="FF5050"/>
                </a:solidFill>
                <a:latin typeface="Futura New Bold" pitchFamily="34" charset="0"/>
              </a:rPr>
              <a:t> </a:t>
            </a:r>
            <a:r>
              <a:rPr lang="ru-RU" sz="1400" dirty="0" smtClean="0">
                <a:latin typeface="Futura New Bold" pitchFamily="34" charset="0"/>
              </a:rPr>
              <a:t>образовательные организации, из них: 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Futura New Bold" pitchFamily="34" charset="0"/>
              </a:rPr>
              <a:t> 68</a:t>
            </a:r>
            <a:r>
              <a:rPr lang="ru-RU" sz="1400" dirty="0" smtClean="0">
                <a:latin typeface="Futura New Bold" pitchFamily="34" charset="0"/>
              </a:rPr>
              <a:t> </a:t>
            </a:r>
            <a:r>
              <a:rPr lang="ru-RU" sz="1200" dirty="0" smtClean="0">
                <a:latin typeface="Futura New Bold" pitchFamily="34" charset="0"/>
              </a:rPr>
              <a:t>профессиональных образовательных организаций</a:t>
            </a:r>
            <a:endParaRPr lang="ru-RU" sz="1400" dirty="0" smtClean="0">
              <a:latin typeface="Futura New Bold" pitchFamily="34" charset="0"/>
            </a:endParaRPr>
          </a:p>
          <a:p>
            <a:pPr>
              <a:defRPr/>
            </a:pPr>
            <a:r>
              <a:rPr lang="ru-RU" sz="1400" dirty="0" smtClean="0">
                <a:latin typeface="Futura New Bold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Futura New Bold" pitchFamily="34" charset="0"/>
              </a:rPr>
              <a:t>57</a:t>
            </a:r>
            <a:r>
              <a:rPr lang="ru-RU" sz="1400" dirty="0" smtClean="0">
                <a:latin typeface="Futura New Bold" pitchFamily="34" charset="0"/>
              </a:rPr>
              <a:t> </a:t>
            </a:r>
            <a:r>
              <a:rPr lang="ru-RU" sz="1200" dirty="0" smtClean="0">
                <a:latin typeface="Futura New Bold" pitchFamily="34" charset="0"/>
              </a:rPr>
              <a:t>образовательных организаций высшего образования </a:t>
            </a:r>
          </a:p>
        </p:txBody>
      </p:sp>
      <p:grpSp>
        <p:nvGrpSpPr>
          <p:cNvPr id="8" name="Группа 39"/>
          <p:cNvGrpSpPr>
            <a:grpSpLocks/>
          </p:cNvGrpSpPr>
          <p:nvPr/>
        </p:nvGrpSpPr>
        <p:grpSpPr bwMode="auto">
          <a:xfrm>
            <a:off x="6033121" y="5877272"/>
            <a:ext cx="565150" cy="395288"/>
            <a:chOff x="440613" y="6169583"/>
            <a:chExt cx="616027" cy="439929"/>
          </a:xfrm>
        </p:grpSpPr>
        <p:sp>
          <p:nvSpPr>
            <p:cNvPr id="86" name="object 34"/>
            <p:cNvSpPr/>
            <p:nvPr/>
          </p:nvSpPr>
          <p:spPr>
            <a:xfrm>
              <a:off x="440613" y="6296791"/>
              <a:ext cx="205919" cy="272084"/>
            </a:xfrm>
            <a:custGeom>
              <a:avLst/>
              <a:gdLst/>
              <a:ahLst/>
              <a:cxnLst/>
              <a:rect l="l" t="t" r="r" b="b"/>
              <a:pathLst>
                <a:path w="205740" h="272414">
                  <a:moveTo>
                    <a:pt x="889" y="272351"/>
                  </a:moveTo>
                  <a:lnTo>
                    <a:pt x="0" y="98158"/>
                  </a:lnTo>
                  <a:lnTo>
                    <a:pt x="149440" y="0"/>
                  </a:lnTo>
                  <a:lnTo>
                    <a:pt x="205155" y="0"/>
                  </a:lnTo>
                  <a:lnTo>
                    <a:pt x="205155" y="272351"/>
                  </a:lnTo>
                  <a:lnTo>
                    <a:pt x="889" y="272351"/>
                  </a:ln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87" name="object 35"/>
            <p:cNvSpPr/>
            <p:nvPr/>
          </p:nvSpPr>
          <p:spPr>
            <a:xfrm>
              <a:off x="850720" y="6296791"/>
              <a:ext cx="205920" cy="272084"/>
            </a:xfrm>
            <a:custGeom>
              <a:avLst/>
              <a:gdLst/>
              <a:ahLst/>
              <a:cxnLst/>
              <a:rect l="l" t="t" r="r" b="b"/>
              <a:pathLst>
                <a:path w="205740" h="272414">
                  <a:moveTo>
                    <a:pt x="204266" y="272351"/>
                  </a:moveTo>
                  <a:lnTo>
                    <a:pt x="205155" y="98158"/>
                  </a:lnTo>
                  <a:lnTo>
                    <a:pt x="55714" y="0"/>
                  </a:lnTo>
                  <a:lnTo>
                    <a:pt x="0" y="0"/>
                  </a:lnTo>
                  <a:lnTo>
                    <a:pt x="0" y="272351"/>
                  </a:lnTo>
                  <a:lnTo>
                    <a:pt x="204266" y="272351"/>
                  </a:ln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88" name="object 36"/>
            <p:cNvSpPr/>
            <p:nvPr/>
          </p:nvSpPr>
          <p:spPr>
            <a:xfrm>
              <a:off x="471760" y="6372763"/>
              <a:ext cx="0" cy="196112"/>
            </a:xfrm>
            <a:custGeom>
              <a:avLst/>
              <a:gdLst/>
              <a:ahLst/>
              <a:cxnLst/>
              <a:rect l="l" t="t" r="r" b="b"/>
              <a:pathLst>
                <a:path h="195579">
                  <a:moveTo>
                    <a:pt x="0" y="0"/>
                  </a:moveTo>
                  <a:lnTo>
                    <a:pt x="0" y="195199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89" name="object 37"/>
            <p:cNvSpPr/>
            <p:nvPr/>
          </p:nvSpPr>
          <p:spPr>
            <a:xfrm>
              <a:off x="1023762" y="6372763"/>
              <a:ext cx="0" cy="196112"/>
            </a:xfrm>
            <a:custGeom>
              <a:avLst/>
              <a:gdLst/>
              <a:ahLst/>
              <a:cxnLst/>
              <a:rect l="l" t="t" r="r" b="b"/>
              <a:pathLst>
                <a:path h="195579">
                  <a:moveTo>
                    <a:pt x="0" y="0"/>
                  </a:moveTo>
                  <a:lnTo>
                    <a:pt x="0" y="195199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0" name="object 38"/>
            <p:cNvSpPr/>
            <p:nvPr/>
          </p:nvSpPr>
          <p:spPr>
            <a:xfrm>
              <a:off x="523673" y="6339194"/>
              <a:ext cx="0" cy="229682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460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1" name="object 39"/>
            <p:cNvSpPr/>
            <p:nvPr/>
          </p:nvSpPr>
          <p:spPr>
            <a:xfrm>
              <a:off x="973580" y="6339194"/>
              <a:ext cx="0" cy="229682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460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2" name="object 40"/>
            <p:cNvSpPr/>
            <p:nvPr/>
          </p:nvSpPr>
          <p:spPr>
            <a:xfrm>
              <a:off x="589429" y="6296791"/>
              <a:ext cx="0" cy="272084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351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3" name="object 41"/>
            <p:cNvSpPr/>
            <p:nvPr/>
          </p:nvSpPr>
          <p:spPr>
            <a:xfrm>
              <a:off x="906094" y="6296791"/>
              <a:ext cx="0" cy="272084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351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4" name="object 42"/>
            <p:cNvSpPr/>
            <p:nvPr/>
          </p:nvSpPr>
          <p:spPr>
            <a:xfrm>
              <a:off x="646532" y="6169583"/>
              <a:ext cx="205920" cy="399292"/>
            </a:xfrm>
            <a:custGeom>
              <a:avLst/>
              <a:gdLst/>
              <a:ahLst/>
              <a:cxnLst/>
              <a:rect l="l" t="t" r="r" b="b"/>
              <a:pathLst>
                <a:path w="206375" h="399414">
                  <a:moveTo>
                    <a:pt x="0" y="398894"/>
                  </a:moveTo>
                  <a:lnTo>
                    <a:pt x="2616" y="33591"/>
                  </a:lnTo>
                  <a:lnTo>
                    <a:pt x="30911" y="10604"/>
                  </a:lnTo>
                  <a:lnTo>
                    <a:pt x="76898" y="0"/>
                  </a:lnTo>
                  <a:lnTo>
                    <a:pt x="138785" y="2654"/>
                  </a:lnTo>
                  <a:lnTo>
                    <a:pt x="171513" y="15024"/>
                  </a:lnTo>
                  <a:lnTo>
                    <a:pt x="205105" y="39789"/>
                  </a:lnTo>
                  <a:lnTo>
                    <a:pt x="206032" y="398894"/>
                  </a:lnTo>
                  <a:lnTo>
                    <a:pt x="0" y="398894"/>
                  </a:ln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5" name="object 43"/>
            <p:cNvSpPr/>
            <p:nvPr/>
          </p:nvSpPr>
          <p:spPr>
            <a:xfrm>
              <a:off x="707097" y="6169583"/>
              <a:ext cx="0" cy="401060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0"/>
                  </a:moveTo>
                  <a:lnTo>
                    <a:pt x="0" y="400557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6" name="object 44"/>
            <p:cNvSpPr/>
            <p:nvPr/>
          </p:nvSpPr>
          <p:spPr>
            <a:xfrm>
              <a:off x="784965" y="6173117"/>
              <a:ext cx="0" cy="397526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7" name="object 45"/>
            <p:cNvSpPr/>
            <p:nvPr/>
          </p:nvSpPr>
          <p:spPr>
            <a:xfrm>
              <a:off x="648263" y="6204919"/>
              <a:ext cx="204189" cy="42403"/>
            </a:xfrm>
            <a:custGeom>
              <a:avLst/>
              <a:gdLst/>
              <a:ahLst/>
              <a:cxnLst/>
              <a:rect l="l" t="t" r="r" b="b"/>
              <a:pathLst>
                <a:path w="203200" h="41910">
                  <a:moveTo>
                    <a:pt x="0" y="33591"/>
                  </a:moveTo>
                  <a:lnTo>
                    <a:pt x="28638" y="15913"/>
                  </a:lnTo>
                  <a:lnTo>
                    <a:pt x="74625" y="0"/>
                  </a:lnTo>
                  <a:lnTo>
                    <a:pt x="136512" y="0"/>
                  </a:lnTo>
                  <a:lnTo>
                    <a:pt x="169240" y="15913"/>
                  </a:lnTo>
                  <a:lnTo>
                    <a:pt x="202831" y="41554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8" name="object 46"/>
            <p:cNvSpPr/>
            <p:nvPr/>
          </p:nvSpPr>
          <p:spPr>
            <a:xfrm>
              <a:off x="648263" y="6291491"/>
              <a:ext cx="204189" cy="26501"/>
            </a:xfrm>
            <a:custGeom>
              <a:avLst/>
              <a:gdLst/>
              <a:ahLst/>
              <a:cxnLst/>
              <a:rect l="l" t="t" r="r" b="b"/>
              <a:pathLst>
                <a:path w="203834" h="27939">
                  <a:moveTo>
                    <a:pt x="0" y="27419"/>
                  </a:moveTo>
                  <a:lnTo>
                    <a:pt x="29400" y="10617"/>
                  </a:lnTo>
                  <a:lnTo>
                    <a:pt x="75387" y="0"/>
                  </a:lnTo>
                  <a:lnTo>
                    <a:pt x="137274" y="0"/>
                  </a:lnTo>
                  <a:lnTo>
                    <a:pt x="203593" y="23875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99" name="object 47"/>
            <p:cNvSpPr/>
            <p:nvPr/>
          </p:nvSpPr>
          <p:spPr>
            <a:xfrm>
              <a:off x="648263" y="6369230"/>
              <a:ext cx="204189" cy="21201"/>
            </a:xfrm>
            <a:custGeom>
              <a:avLst/>
              <a:gdLst/>
              <a:ahLst/>
              <a:cxnLst/>
              <a:rect l="l" t="t" r="r" b="b"/>
              <a:pathLst>
                <a:path w="204469" h="20320">
                  <a:moveTo>
                    <a:pt x="0" y="16802"/>
                  </a:moveTo>
                  <a:lnTo>
                    <a:pt x="30060" y="5308"/>
                  </a:lnTo>
                  <a:lnTo>
                    <a:pt x="76047" y="0"/>
                  </a:lnTo>
                  <a:lnTo>
                    <a:pt x="137934" y="0"/>
                  </a:lnTo>
                  <a:lnTo>
                    <a:pt x="204254" y="19888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100" name="object 48"/>
            <p:cNvSpPr/>
            <p:nvPr/>
          </p:nvSpPr>
          <p:spPr>
            <a:xfrm>
              <a:off x="646532" y="6443435"/>
              <a:ext cx="205920" cy="15900"/>
            </a:xfrm>
            <a:custGeom>
              <a:avLst/>
              <a:gdLst/>
              <a:ahLst/>
              <a:cxnLst/>
              <a:rect l="l" t="t" r="r" b="b"/>
              <a:pathLst>
                <a:path w="205105" h="16510">
                  <a:moveTo>
                    <a:pt x="0" y="7912"/>
                  </a:moveTo>
                  <a:lnTo>
                    <a:pt x="30670" y="0"/>
                  </a:lnTo>
                  <a:lnTo>
                    <a:pt x="76657" y="0"/>
                  </a:lnTo>
                  <a:lnTo>
                    <a:pt x="138544" y="0"/>
                  </a:lnTo>
                  <a:lnTo>
                    <a:pt x="204863" y="15913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101" name="object 49"/>
            <p:cNvSpPr/>
            <p:nvPr/>
          </p:nvSpPr>
          <p:spPr>
            <a:xfrm>
              <a:off x="646532" y="6492904"/>
              <a:ext cx="205920" cy="12367"/>
            </a:xfrm>
            <a:custGeom>
              <a:avLst/>
              <a:gdLst/>
              <a:ahLst/>
              <a:cxnLst/>
              <a:rect l="l" t="t" r="r" b="b"/>
              <a:pathLst>
                <a:path w="205740" h="12700">
                  <a:moveTo>
                    <a:pt x="0" y="12230"/>
                  </a:moveTo>
                  <a:lnTo>
                    <a:pt x="59753" y="0"/>
                  </a:lnTo>
                  <a:lnTo>
                    <a:pt x="138950" y="0"/>
                  </a:lnTo>
                  <a:lnTo>
                    <a:pt x="205270" y="10617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  <p:sp>
          <p:nvSpPr>
            <p:cNvPr id="102" name="object 50"/>
            <p:cNvSpPr/>
            <p:nvPr/>
          </p:nvSpPr>
          <p:spPr>
            <a:xfrm>
              <a:off x="620576" y="6570643"/>
              <a:ext cx="257831" cy="38869"/>
            </a:xfrm>
            <a:custGeom>
              <a:avLst/>
              <a:gdLst/>
              <a:ahLst/>
              <a:cxnLst/>
              <a:rect l="l" t="t" r="r" b="b"/>
              <a:pathLst>
                <a:path w="257175" h="39370">
                  <a:moveTo>
                    <a:pt x="0" y="0"/>
                  </a:moveTo>
                  <a:lnTo>
                    <a:pt x="256870" y="0"/>
                  </a:lnTo>
                  <a:lnTo>
                    <a:pt x="256870" y="38988"/>
                  </a:lnTo>
                  <a:lnTo>
                    <a:pt x="0" y="389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6753201" y="5733258"/>
            <a:ext cx="31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Предприятия, подведомственные</a:t>
            </a:r>
          </a:p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Минпромторгу, </a:t>
            </a:r>
          </a:p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Производители ТСР и ТСО,</a:t>
            </a:r>
          </a:p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Роструд портал «Работа в России»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" cstate="print"/>
          <a:srcRect b="221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 descr="C:\Users\dejkoia\Desktop\map_4000px_russia_with_crimea_and_sevastopol.png"/>
          <p:cNvPicPr>
            <a:picLocks noChangeAspect="1" noChangeArrowheads="1"/>
          </p:cNvPicPr>
          <p:nvPr/>
        </p:nvPicPr>
        <p:blipFill>
          <a:blip r:embed="rId3" cstate="print">
            <a:lum bright="78000" contrast="56000"/>
          </a:blip>
          <a:srcRect t="13072"/>
          <a:stretch>
            <a:fillRect/>
          </a:stretch>
        </p:blipFill>
        <p:spPr bwMode="auto">
          <a:xfrm>
            <a:off x="632520" y="1412776"/>
            <a:ext cx="8861624" cy="439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Прямоугольник 180"/>
          <p:cNvSpPr/>
          <p:nvPr/>
        </p:nvSpPr>
        <p:spPr>
          <a:xfrm>
            <a:off x="0" y="-131728"/>
            <a:ext cx="9906000" cy="69897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" name="object 5"/>
          <p:cNvSpPr txBox="1">
            <a:spLocks/>
          </p:cNvSpPr>
          <p:nvPr/>
        </p:nvSpPr>
        <p:spPr bwMode="auto">
          <a:xfrm>
            <a:off x="2216696" y="330477"/>
            <a:ext cx="7689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 algn="l">
              <a:defRPr/>
            </a:pPr>
            <a:r>
              <a:rPr lang="ru-RU" altLang="ru-RU" sz="2000" b="1" dirty="0" smtClean="0">
                <a:solidFill>
                  <a:schemeClr val="accent3">
                    <a:lumMod val="75000"/>
                  </a:schemeClr>
                </a:solidFill>
                <a:latin typeface="Futura New Bold" pitchFamily="34" charset="0"/>
                <a:ea typeface="+mn-ea"/>
                <a:cs typeface="Arial" pitchFamily="34" charset="0"/>
              </a:rPr>
              <a:t>Модель взаимодействия</a:t>
            </a:r>
            <a:endParaRPr lang="ru-RU" altLang="ru-RU" sz="2000" b="1" dirty="0">
              <a:solidFill>
                <a:schemeClr val="accent3">
                  <a:lumMod val="75000"/>
                </a:schemeClr>
              </a:solidFill>
              <a:latin typeface="Futura New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954548" y="159714"/>
            <a:ext cx="45719" cy="545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46" name="object 5"/>
          <p:cNvSpPr>
            <a:spLocks noChangeArrowheads="1"/>
          </p:cNvSpPr>
          <p:nvPr/>
        </p:nvSpPr>
        <p:spPr bwMode="auto">
          <a:xfrm>
            <a:off x="974725" y="188913"/>
            <a:ext cx="901700" cy="3968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object 6"/>
          <p:cNvSpPr>
            <a:spLocks/>
          </p:cNvSpPr>
          <p:nvPr/>
        </p:nvSpPr>
        <p:spPr bwMode="auto">
          <a:xfrm>
            <a:off x="573088" y="192088"/>
            <a:ext cx="303212" cy="395287"/>
          </a:xfrm>
          <a:custGeom>
            <a:avLst/>
            <a:gdLst>
              <a:gd name="T0" fmla="*/ 15398 w 327660"/>
              <a:gd name="T1" fmla="*/ 51340 h 436879"/>
              <a:gd name="T2" fmla="*/ 23109 w 327660"/>
              <a:gd name="T3" fmla="*/ 72447 h 436879"/>
              <a:gd name="T4" fmla="*/ 0 w 327660"/>
              <a:gd name="T5" fmla="*/ 122646 h 436879"/>
              <a:gd name="T6" fmla="*/ 818 w 327660"/>
              <a:gd name="T7" fmla="*/ 196234 h 436879"/>
              <a:gd name="T8" fmla="*/ 12730 w 327660"/>
              <a:gd name="T9" fmla="*/ 136336 h 436879"/>
              <a:gd name="T10" fmla="*/ 19201 w 327660"/>
              <a:gd name="T11" fmla="*/ 92412 h 436879"/>
              <a:gd name="T12" fmla="*/ 31337 w 327660"/>
              <a:gd name="T13" fmla="*/ 79863 h 436879"/>
              <a:gd name="T14" fmla="*/ 37114 w 327660"/>
              <a:gd name="T15" fmla="*/ 70164 h 436879"/>
              <a:gd name="T16" fmla="*/ 47228 w 327660"/>
              <a:gd name="T17" fmla="*/ 26811 h 436879"/>
              <a:gd name="T18" fmla="*/ 93704 w 327660"/>
              <a:gd name="T19" fmla="*/ 18825 h 436879"/>
              <a:gd name="T20" fmla="*/ 59612 w 327660"/>
              <a:gd name="T21" fmla="*/ 14261 h 436879"/>
              <a:gd name="T22" fmla="*/ 45495 w 327660"/>
              <a:gd name="T23" fmla="*/ 86709 h 436879"/>
              <a:gd name="T24" fmla="*/ 44219 w 327660"/>
              <a:gd name="T25" fmla="*/ 104962 h 436879"/>
              <a:gd name="T26" fmla="*/ 54000 w 327660"/>
              <a:gd name="T27" fmla="*/ 130062 h 436879"/>
              <a:gd name="T28" fmla="*/ 39036 w 327660"/>
              <a:gd name="T29" fmla="*/ 196234 h 436879"/>
              <a:gd name="T30" fmla="*/ 52333 w 327660"/>
              <a:gd name="T31" fmla="*/ 155161 h 436879"/>
              <a:gd name="T32" fmla="*/ 109197 w 327660"/>
              <a:gd name="T33" fmla="*/ 131773 h 436879"/>
              <a:gd name="T34" fmla="*/ 79405 w 327660"/>
              <a:gd name="T35" fmla="*/ 124357 h 436879"/>
              <a:gd name="T36" fmla="*/ 57996 w 327660"/>
              <a:gd name="T37" fmla="*/ 96976 h 436879"/>
              <a:gd name="T38" fmla="*/ 100692 w 327660"/>
              <a:gd name="T39" fmla="*/ 81574 h 436879"/>
              <a:gd name="T40" fmla="*/ 98007 w 327660"/>
              <a:gd name="T41" fmla="*/ 136336 h 436879"/>
              <a:gd name="T42" fmla="*/ 110543 w 327660"/>
              <a:gd name="T43" fmla="*/ 173414 h 436879"/>
              <a:gd name="T44" fmla="*/ 122970 w 327660"/>
              <a:gd name="T45" fmla="*/ 168851 h 436879"/>
              <a:gd name="T46" fmla="*/ 115327 w 327660"/>
              <a:gd name="T47" fmla="*/ 139189 h 436879"/>
              <a:gd name="T48" fmla="*/ 109197 w 327660"/>
              <a:gd name="T49" fmla="*/ 131773 h 436879"/>
              <a:gd name="T50" fmla="*/ 151179 w 327660"/>
              <a:gd name="T51" fmla="*/ 84426 h 436879"/>
              <a:gd name="T52" fmla="*/ 163926 w 327660"/>
              <a:gd name="T53" fmla="*/ 120935 h 436879"/>
              <a:gd name="T54" fmla="*/ 163222 w 327660"/>
              <a:gd name="T55" fmla="*/ 163719 h 436879"/>
              <a:gd name="T56" fmla="*/ 175270 w 327660"/>
              <a:gd name="T57" fmla="*/ 195092 h 436879"/>
              <a:gd name="T58" fmla="*/ 176123 w 327660"/>
              <a:gd name="T59" fmla="*/ 122646 h 436879"/>
              <a:gd name="T60" fmla="*/ 156498 w 327660"/>
              <a:gd name="T61" fmla="*/ 74157 h 436879"/>
              <a:gd name="T62" fmla="*/ 75286 w 327660"/>
              <a:gd name="T63" fmla="*/ 134055 h 436879"/>
              <a:gd name="T64" fmla="*/ 79405 w 327660"/>
              <a:gd name="T65" fmla="*/ 85567 h 436879"/>
              <a:gd name="T66" fmla="*/ 100819 w 327660"/>
              <a:gd name="T67" fmla="*/ 112378 h 436879"/>
              <a:gd name="T68" fmla="*/ 108076 w 327660"/>
              <a:gd name="T69" fmla="*/ 122075 h 436879"/>
              <a:gd name="T70" fmla="*/ 108051 w 327660"/>
              <a:gd name="T71" fmla="*/ 87849 h 436879"/>
              <a:gd name="T72" fmla="*/ 82117 w 327660"/>
              <a:gd name="T73" fmla="*/ 32515 h 436879"/>
              <a:gd name="T74" fmla="*/ 79116 w 327660"/>
              <a:gd name="T75" fmla="*/ 72447 h 436879"/>
              <a:gd name="T76" fmla="*/ 64782 w 327660"/>
              <a:gd name="T77" fmla="*/ 77581 h 436879"/>
              <a:gd name="T78" fmla="*/ 95789 w 327660"/>
              <a:gd name="T79" fmla="*/ 73017 h 436879"/>
              <a:gd name="T80" fmla="*/ 114344 w 327660"/>
              <a:gd name="T81" fmla="*/ 63889 h 436879"/>
              <a:gd name="T82" fmla="*/ 103329 w 327660"/>
              <a:gd name="T83" fmla="*/ 57616 h 436879"/>
              <a:gd name="T84" fmla="*/ 95270 w 327660"/>
              <a:gd name="T85" fmla="*/ 29663 h 436879"/>
              <a:gd name="T86" fmla="*/ 106765 w 327660"/>
              <a:gd name="T87" fmla="*/ 73017 h 436879"/>
              <a:gd name="T88" fmla="*/ 151729 w 327660"/>
              <a:gd name="T89" fmla="*/ 70164 h 436879"/>
              <a:gd name="T90" fmla="*/ 146113 w 327660"/>
              <a:gd name="T91" fmla="*/ 26811 h 436879"/>
              <a:gd name="T92" fmla="*/ 147009 w 327660"/>
              <a:gd name="T93" fmla="*/ 63889 h 436879"/>
              <a:gd name="T94" fmla="*/ 157582 w 327660"/>
              <a:gd name="T95" fmla="*/ 22818 h 436879"/>
              <a:gd name="T96" fmla="*/ 88650 w 327660"/>
              <a:gd name="T97" fmla="*/ 8557 h 436879"/>
              <a:gd name="T98" fmla="*/ 96462 w 327660"/>
              <a:gd name="T99" fmla="*/ 16543 h 436879"/>
              <a:gd name="T100" fmla="*/ 112211 w 327660"/>
              <a:gd name="T101" fmla="*/ 10838 h 4368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7660"/>
              <a:gd name="T154" fmla="*/ 0 h 436879"/>
              <a:gd name="T155" fmla="*/ 327660 w 327660"/>
              <a:gd name="T156" fmla="*/ 436879 h 4368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3008784" y="5013176"/>
            <a:ext cx="3384376" cy="288925"/>
          </a:xfrm>
          <a:prstGeom prst="rect">
            <a:avLst/>
          </a:prstGeom>
          <a:solidFill>
            <a:srgbClr val="FFDC64"/>
          </a:solidFill>
          <a:ln w="9525">
            <a:solidFill>
              <a:srgbClr val="FFEA9F"/>
            </a:solidFill>
            <a:miter lim="800000"/>
            <a:headEnd/>
            <a:tailEnd/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itchFamily="50" charset="-52"/>
              </a:rPr>
              <a:t>Партнеры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itchFamily="50" charset="-52"/>
            </a:endParaRPr>
          </a:p>
        </p:txBody>
      </p:sp>
      <p:pic>
        <p:nvPicPr>
          <p:cNvPr id="6164" name="Picture 20" descr="http://social-tech.ru/assets/images/logo_r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4928" y="5589240"/>
            <a:ext cx="934600" cy="864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931" t="31500" r="59051" b="40501"/>
          <a:stretch>
            <a:fillRect/>
          </a:stretch>
        </p:blipFill>
        <p:spPr bwMode="auto">
          <a:xfrm>
            <a:off x="4016896" y="1628800"/>
            <a:ext cx="961307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0" y="27089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РУМЦ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43" name="Picture 3" descr="Z:\Дейко\logo2016_.jpg"/>
          <p:cNvPicPr>
            <a:picLocks noChangeAspect="1" noChangeArrowheads="1"/>
          </p:cNvPicPr>
          <p:nvPr/>
        </p:nvPicPr>
        <p:blipFill>
          <a:blip r:embed="rId7" cstate="print"/>
          <a:srcRect t="13695" r="59143" b="20571"/>
          <a:stretch>
            <a:fillRect/>
          </a:stretch>
        </p:blipFill>
        <p:spPr bwMode="auto">
          <a:xfrm>
            <a:off x="216024" y="2060848"/>
            <a:ext cx="855707" cy="648071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1704744" y="1196752"/>
            <a:ext cx="1889951" cy="2169084"/>
            <a:chOff x="5842641" y="998483"/>
            <a:chExt cx="1043659" cy="1217602"/>
          </a:xfrm>
          <a:solidFill>
            <a:schemeClr val="accent4"/>
          </a:solidFill>
        </p:grpSpPr>
        <p:sp>
          <p:nvSpPr>
            <p:cNvPr id="35" name="Freeform 1"/>
            <p:cNvSpPr/>
            <p:nvPr/>
          </p:nvSpPr>
          <p:spPr>
            <a:xfrm rot="5400000">
              <a:off x="5755670" y="1085454"/>
              <a:ext cx="1217602" cy="1043659"/>
            </a:xfrm>
            <a:custGeom>
              <a:avLst/>
              <a:gdLst>
                <a:gd name="connsiteX0" fmla="*/ 35733 w 1260000"/>
                <a:gd name="connsiteY0" fmla="*/ 540000 h 1080000"/>
                <a:gd name="connsiteX1" fmla="*/ 287733 w 1260000"/>
                <a:gd name="connsiteY1" fmla="*/ 1044000 h 1080000"/>
                <a:gd name="connsiteX2" fmla="*/ 971733 w 1260000"/>
                <a:gd name="connsiteY2" fmla="*/ 1044000 h 1080000"/>
                <a:gd name="connsiteX3" fmla="*/ 1223733 w 1260000"/>
                <a:gd name="connsiteY3" fmla="*/ 540000 h 1080000"/>
                <a:gd name="connsiteX4" fmla="*/ 971733 w 1260000"/>
                <a:gd name="connsiteY4" fmla="*/ 36000 h 1080000"/>
                <a:gd name="connsiteX5" fmla="*/ 287733 w 1260000"/>
                <a:gd name="connsiteY5" fmla="*/ 36000 h 1080000"/>
                <a:gd name="connsiteX6" fmla="*/ 0 w 1260000"/>
                <a:gd name="connsiteY6" fmla="*/ 540000 h 1080000"/>
                <a:gd name="connsiteX7" fmla="*/ 270000 w 1260000"/>
                <a:gd name="connsiteY7" fmla="*/ 0 h 1080000"/>
                <a:gd name="connsiteX8" fmla="*/ 990000 w 1260000"/>
                <a:gd name="connsiteY8" fmla="*/ 0 h 1080000"/>
                <a:gd name="connsiteX9" fmla="*/ 1260000 w 1260000"/>
                <a:gd name="connsiteY9" fmla="*/ 540000 h 1080000"/>
                <a:gd name="connsiteX10" fmla="*/ 990000 w 1260000"/>
                <a:gd name="connsiteY10" fmla="*/ 1080000 h 1080000"/>
                <a:gd name="connsiteX11" fmla="*/ 270000 w 1260000"/>
                <a:gd name="connsiteY11" fmla="*/ 108000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000" h="1080000">
                  <a:moveTo>
                    <a:pt x="35733" y="540000"/>
                  </a:moveTo>
                  <a:lnTo>
                    <a:pt x="287733" y="1044000"/>
                  </a:lnTo>
                  <a:lnTo>
                    <a:pt x="971733" y="1044000"/>
                  </a:lnTo>
                  <a:lnTo>
                    <a:pt x="1223733" y="540000"/>
                  </a:lnTo>
                  <a:lnTo>
                    <a:pt x="971733" y="36000"/>
                  </a:lnTo>
                  <a:lnTo>
                    <a:pt x="287733" y="36000"/>
                  </a:lnTo>
                  <a:close/>
                  <a:moveTo>
                    <a:pt x="0" y="540000"/>
                  </a:moveTo>
                  <a:lnTo>
                    <a:pt x="270000" y="0"/>
                  </a:lnTo>
                  <a:lnTo>
                    <a:pt x="990000" y="0"/>
                  </a:lnTo>
                  <a:lnTo>
                    <a:pt x="1260000" y="540000"/>
                  </a:lnTo>
                  <a:lnTo>
                    <a:pt x="990000" y="1080000"/>
                  </a:lnTo>
                  <a:lnTo>
                    <a:pt x="27000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Hexagon 2"/>
            <p:cNvSpPr/>
            <p:nvPr/>
          </p:nvSpPr>
          <p:spPr>
            <a:xfrm rot="5400000">
              <a:off x="5825247" y="1155033"/>
              <a:ext cx="1078447" cy="90450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660961" y="2882102"/>
            <a:ext cx="1958733" cy="1992782"/>
            <a:chOff x="5842641" y="998483"/>
            <a:chExt cx="1043659" cy="1217602"/>
          </a:xfrm>
          <a:solidFill>
            <a:schemeClr val="accent5"/>
          </a:solidFill>
        </p:grpSpPr>
        <p:sp>
          <p:nvSpPr>
            <p:cNvPr id="38" name="Freeform 6"/>
            <p:cNvSpPr/>
            <p:nvPr/>
          </p:nvSpPr>
          <p:spPr>
            <a:xfrm rot="5400000">
              <a:off x="5755670" y="1085454"/>
              <a:ext cx="1217602" cy="1043659"/>
            </a:xfrm>
            <a:custGeom>
              <a:avLst/>
              <a:gdLst>
                <a:gd name="connsiteX0" fmla="*/ 35733 w 1260000"/>
                <a:gd name="connsiteY0" fmla="*/ 540000 h 1080000"/>
                <a:gd name="connsiteX1" fmla="*/ 287733 w 1260000"/>
                <a:gd name="connsiteY1" fmla="*/ 1044000 h 1080000"/>
                <a:gd name="connsiteX2" fmla="*/ 971733 w 1260000"/>
                <a:gd name="connsiteY2" fmla="*/ 1044000 h 1080000"/>
                <a:gd name="connsiteX3" fmla="*/ 1223733 w 1260000"/>
                <a:gd name="connsiteY3" fmla="*/ 540000 h 1080000"/>
                <a:gd name="connsiteX4" fmla="*/ 971733 w 1260000"/>
                <a:gd name="connsiteY4" fmla="*/ 36000 h 1080000"/>
                <a:gd name="connsiteX5" fmla="*/ 287733 w 1260000"/>
                <a:gd name="connsiteY5" fmla="*/ 36000 h 1080000"/>
                <a:gd name="connsiteX6" fmla="*/ 0 w 1260000"/>
                <a:gd name="connsiteY6" fmla="*/ 540000 h 1080000"/>
                <a:gd name="connsiteX7" fmla="*/ 270000 w 1260000"/>
                <a:gd name="connsiteY7" fmla="*/ 0 h 1080000"/>
                <a:gd name="connsiteX8" fmla="*/ 990000 w 1260000"/>
                <a:gd name="connsiteY8" fmla="*/ 0 h 1080000"/>
                <a:gd name="connsiteX9" fmla="*/ 1260000 w 1260000"/>
                <a:gd name="connsiteY9" fmla="*/ 540000 h 1080000"/>
                <a:gd name="connsiteX10" fmla="*/ 990000 w 1260000"/>
                <a:gd name="connsiteY10" fmla="*/ 1080000 h 1080000"/>
                <a:gd name="connsiteX11" fmla="*/ 270000 w 1260000"/>
                <a:gd name="connsiteY11" fmla="*/ 108000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000" h="1080000">
                  <a:moveTo>
                    <a:pt x="35733" y="540000"/>
                  </a:moveTo>
                  <a:lnTo>
                    <a:pt x="287733" y="1044000"/>
                  </a:lnTo>
                  <a:lnTo>
                    <a:pt x="971733" y="1044000"/>
                  </a:lnTo>
                  <a:lnTo>
                    <a:pt x="1223733" y="540000"/>
                  </a:lnTo>
                  <a:lnTo>
                    <a:pt x="971733" y="36000"/>
                  </a:lnTo>
                  <a:lnTo>
                    <a:pt x="287733" y="36000"/>
                  </a:lnTo>
                  <a:close/>
                  <a:moveTo>
                    <a:pt x="0" y="540000"/>
                  </a:moveTo>
                  <a:lnTo>
                    <a:pt x="270000" y="0"/>
                  </a:lnTo>
                  <a:lnTo>
                    <a:pt x="990000" y="0"/>
                  </a:lnTo>
                  <a:lnTo>
                    <a:pt x="1260000" y="540000"/>
                  </a:lnTo>
                  <a:lnTo>
                    <a:pt x="990000" y="1080000"/>
                  </a:lnTo>
                  <a:lnTo>
                    <a:pt x="27000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9" name="Hexagon 7"/>
            <p:cNvSpPr/>
            <p:nvPr/>
          </p:nvSpPr>
          <p:spPr>
            <a:xfrm rot="5400000">
              <a:off x="5825247" y="1155032"/>
              <a:ext cx="1078447" cy="90450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4516036" y="2871853"/>
            <a:ext cx="1787996" cy="1985880"/>
            <a:chOff x="5842641" y="998483"/>
            <a:chExt cx="1043659" cy="1217602"/>
          </a:xfrm>
          <a:solidFill>
            <a:schemeClr val="accent6"/>
          </a:solidFill>
        </p:grpSpPr>
        <p:sp>
          <p:nvSpPr>
            <p:cNvPr id="41" name="Freeform 9"/>
            <p:cNvSpPr/>
            <p:nvPr/>
          </p:nvSpPr>
          <p:spPr>
            <a:xfrm rot="5400000">
              <a:off x="5755670" y="1085454"/>
              <a:ext cx="1217602" cy="1043659"/>
            </a:xfrm>
            <a:custGeom>
              <a:avLst/>
              <a:gdLst>
                <a:gd name="connsiteX0" fmla="*/ 35733 w 1260000"/>
                <a:gd name="connsiteY0" fmla="*/ 540000 h 1080000"/>
                <a:gd name="connsiteX1" fmla="*/ 287733 w 1260000"/>
                <a:gd name="connsiteY1" fmla="*/ 1044000 h 1080000"/>
                <a:gd name="connsiteX2" fmla="*/ 971733 w 1260000"/>
                <a:gd name="connsiteY2" fmla="*/ 1044000 h 1080000"/>
                <a:gd name="connsiteX3" fmla="*/ 1223733 w 1260000"/>
                <a:gd name="connsiteY3" fmla="*/ 540000 h 1080000"/>
                <a:gd name="connsiteX4" fmla="*/ 971733 w 1260000"/>
                <a:gd name="connsiteY4" fmla="*/ 36000 h 1080000"/>
                <a:gd name="connsiteX5" fmla="*/ 287733 w 1260000"/>
                <a:gd name="connsiteY5" fmla="*/ 36000 h 1080000"/>
                <a:gd name="connsiteX6" fmla="*/ 0 w 1260000"/>
                <a:gd name="connsiteY6" fmla="*/ 540000 h 1080000"/>
                <a:gd name="connsiteX7" fmla="*/ 270000 w 1260000"/>
                <a:gd name="connsiteY7" fmla="*/ 0 h 1080000"/>
                <a:gd name="connsiteX8" fmla="*/ 990000 w 1260000"/>
                <a:gd name="connsiteY8" fmla="*/ 0 h 1080000"/>
                <a:gd name="connsiteX9" fmla="*/ 1260000 w 1260000"/>
                <a:gd name="connsiteY9" fmla="*/ 540000 h 1080000"/>
                <a:gd name="connsiteX10" fmla="*/ 990000 w 1260000"/>
                <a:gd name="connsiteY10" fmla="*/ 1080000 h 1080000"/>
                <a:gd name="connsiteX11" fmla="*/ 270000 w 1260000"/>
                <a:gd name="connsiteY11" fmla="*/ 108000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000" h="1080000">
                  <a:moveTo>
                    <a:pt x="35733" y="540000"/>
                  </a:moveTo>
                  <a:lnTo>
                    <a:pt x="287733" y="1044000"/>
                  </a:lnTo>
                  <a:lnTo>
                    <a:pt x="971733" y="1044000"/>
                  </a:lnTo>
                  <a:lnTo>
                    <a:pt x="1223733" y="540000"/>
                  </a:lnTo>
                  <a:lnTo>
                    <a:pt x="971733" y="36000"/>
                  </a:lnTo>
                  <a:lnTo>
                    <a:pt x="287733" y="36000"/>
                  </a:lnTo>
                  <a:close/>
                  <a:moveTo>
                    <a:pt x="0" y="540000"/>
                  </a:moveTo>
                  <a:lnTo>
                    <a:pt x="270000" y="0"/>
                  </a:lnTo>
                  <a:lnTo>
                    <a:pt x="990000" y="0"/>
                  </a:lnTo>
                  <a:lnTo>
                    <a:pt x="1260000" y="540000"/>
                  </a:lnTo>
                  <a:lnTo>
                    <a:pt x="990000" y="1080000"/>
                  </a:lnTo>
                  <a:lnTo>
                    <a:pt x="27000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Hexagon 10"/>
            <p:cNvSpPr/>
            <p:nvPr/>
          </p:nvSpPr>
          <p:spPr>
            <a:xfrm rot="5400000">
              <a:off x="5825247" y="1155032"/>
              <a:ext cx="1078447" cy="90450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5425436" y="1259928"/>
            <a:ext cx="1716986" cy="2042120"/>
            <a:chOff x="5842641" y="998483"/>
            <a:chExt cx="1043659" cy="1217602"/>
          </a:xfrm>
          <a:solidFill>
            <a:schemeClr val="accent1"/>
          </a:solidFill>
        </p:grpSpPr>
        <p:sp>
          <p:nvSpPr>
            <p:cNvPr id="45" name="Freeform 12"/>
            <p:cNvSpPr/>
            <p:nvPr/>
          </p:nvSpPr>
          <p:spPr>
            <a:xfrm rot="5400000">
              <a:off x="5755670" y="1085454"/>
              <a:ext cx="1217602" cy="1043659"/>
            </a:xfrm>
            <a:custGeom>
              <a:avLst/>
              <a:gdLst>
                <a:gd name="connsiteX0" fmla="*/ 35733 w 1260000"/>
                <a:gd name="connsiteY0" fmla="*/ 540000 h 1080000"/>
                <a:gd name="connsiteX1" fmla="*/ 287733 w 1260000"/>
                <a:gd name="connsiteY1" fmla="*/ 1044000 h 1080000"/>
                <a:gd name="connsiteX2" fmla="*/ 971733 w 1260000"/>
                <a:gd name="connsiteY2" fmla="*/ 1044000 h 1080000"/>
                <a:gd name="connsiteX3" fmla="*/ 1223733 w 1260000"/>
                <a:gd name="connsiteY3" fmla="*/ 540000 h 1080000"/>
                <a:gd name="connsiteX4" fmla="*/ 971733 w 1260000"/>
                <a:gd name="connsiteY4" fmla="*/ 36000 h 1080000"/>
                <a:gd name="connsiteX5" fmla="*/ 287733 w 1260000"/>
                <a:gd name="connsiteY5" fmla="*/ 36000 h 1080000"/>
                <a:gd name="connsiteX6" fmla="*/ 0 w 1260000"/>
                <a:gd name="connsiteY6" fmla="*/ 540000 h 1080000"/>
                <a:gd name="connsiteX7" fmla="*/ 270000 w 1260000"/>
                <a:gd name="connsiteY7" fmla="*/ 0 h 1080000"/>
                <a:gd name="connsiteX8" fmla="*/ 990000 w 1260000"/>
                <a:gd name="connsiteY8" fmla="*/ 0 h 1080000"/>
                <a:gd name="connsiteX9" fmla="*/ 1260000 w 1260000"/>
                <a:gd name="connsiteY9" fmla="*/ 540000 h 1080000"/>
                <a:gd name="connsiteX10" fmla="*/ 990000 w 1260000"/>
                <a:gd name="connsiteY10" fmla="*/ 1080000 h 1080000"/>
                <a:gd name="connsiteX11" fmla="*/ 270000 w 1260000"/>
                <a:gd name="connsiteY11" fmla="*/ 108000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000" h="1080000">
                  <a:moveTo>
                    <a:pt x="35733" y="540000"/>
                  </a:moveTo>
                  <a:lnTo>
                    <a:pt x="287733" y="1044000"/>
                  </a:lnTo>
                  <a:lnTo>
                    <a:pt x="971733" y="1044000"/>
                  </a:lnTo>
                  <a:lnTo>
                    <a:pt x="1223733" y="540000"/>
                  </a:lnTo>
                  <a:lnTo>
                    <a:pt x="971733" y="36000"/>
                  </a:lnTo>
                  <a:lnTo>
                    <a:pt x="287733" y="36000"/>
                  </a:lnTo>
                  <a:close/>
                  <a:moveTo>
                    <a:pt x="0" y="540000"/>
                  </a:moveTo>
                  <a:lnTo>
                    <a:pt x="270000" y="0"/>
                  </a:lnTo>
                  <a:lnTo>
                    <a:pt x="990000" y="0"/>
                  </a:lnTo>
                  <a:lnTo>
                    <a:pt x="1260000" y="540000"/>
                  </a:lnTo>
                  <a:lnTo>
                    <a:pt x="990000" y="1080000"/>
                  </a:lnTo>
                  <a:lnTo>
                    <a:pt x="27000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Hexagon 13"/>
            <p:cNvSpPr/>
            <p:nvPr/>
          </p:nvSpPr>
          <p:spPr>
            <a:xfrm rot="5400000">
              <a:off x="5825247" y="1155032"/>
              <a:ext cx="1078447" cy="90450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6250258" y="-122837"/>
            <a:ext cx="1818004" cy="1851220"/>
            <a:chOff x="5842641" y="998483"/>
            <a:chExt cx="1043659" cy="1217602"/>
          </a:xfrm>
          <a:solidFill>
            <a:schemeClr val="accent6"/>
          </a:solidFill>
        </p:grpSpPr>
        <p:sp>
          <p:nvSpPr>
            <p:cNvPr id="53" name="Freeform 15"/>
            <p:cNvSpPr/>
            <p:nvPr/>
          </p:nvSpPr>
          <p:spPr>
            <a:xfrm rot="5400000">
              <a:off x="5755670" y="1085454"/>
              <a:ext cx="1217602" cy="1043659"/>
            </a:xfrm>
            <a:custGeom>
              <a:avLst/>
              <a:gdLst>
                <a:gd name="connsiteX0" fmla="*/ 35733 w 1260000"/>
                <a:gd name="connsiteY0" fmla="*/ 540000 h 1080000"/>
                <a:gd name="connsiteX1" fmla="*/ 287733 w 1260000"/>
                <a:gd name="connsiteY1" fmla="*/ 1044000 h 1080000"/>
                <a:gd name="connsiteX2" fmla="*/ 971733 w 1260000"/>
                <a:gd name="connsiteY2" fmla="*/ 1044000 h 1080000"/>
                <a:gd name="connsiteX3" fmla="*/ 1223733 w 1260000"/>
                <a:gd name="connsiteY3" fmla="*/ 540000 h 1080000"/>
                <a:gd name="connsiteX4" fmla="*/ 971733 w 1260000"/>
                <a:gd name="connsiteY4" fmla="*/ 36000 h 1080000"/>
                <a:gd name="connsiteX5" fmla="*/ 287733 w 1260000"/>
                <a:gd name="connsiteY5" fmla="*/ 36000 h 1080000"/>
                <a:gd name="connsiteX6" fmla="*/ 0 w 1260000"/>
                <a:gd name="connsiteY6" fmla="*/ 540000 h 1080000"/>
                <a:gd name="connsiteX7" fmla="*/ 270000 w 1260000"/>
                <a:gd name="connsiteY7" fmla="*/ 0 h 1080000"/>
                <a:gd name="connsiteX8" fmla="*/ 990000 w 1260000"/>
                <a:gd name="connsiteY8" fmla="*/ 0 h 1080000"/>
                <a:gd name="connsiteX9" fmla="*/ 1260000 w 1260000"/>
                <a:gd name="connsiteY9" fmla="*/ 540000 h 1080000"/>
                <a:gd name="connsiteX10" fmla="*/ 990000 w 1260000"/>
                <a:gd name="connsiteY10" fmla="*/ 1080000 h 1080000"/>
                <a:gd name="connsiteX11" fmla="*/ 270000 w 1260000"/>
                <a:gd name="connsiteY11" fmla="*/ 108000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000" h="1080000">
                  <a:moveTo>
                    <a:pt x="35733" y="540000"/>
                  </a:moveTo>
                  <a:lnTo>
                    <a:pt x="287733" y="1044000"/>
                  </a:lnTo>
                  <a:lnTo>
                    <a:pt x="971733" y="1044000"/>
                  </a:lnTo>
                  <a:lnTo>
                    <a:pt x="1223733" y="540000"/>
                  </a:lnTo>
                  <a:lnTo>
                    <a:pt x="971733" y="36000"/>
                  </a:lnTo>
                  <a:lnTo>
                    <a:pt x="287733" y="36000"/>
                  </a:lnTo>
                  <a:close/>
                  <a:moveTo>
                    <a:pt x="0" y="540000"/>
                  </a:moveTo>
                  <a:lnTo>
                    <a:pt x="270000" y="0"/>
                  </a:lnTo>
                  <a:lnTo>
                    <a:pt x="990000" y="0"/>
                  </a:lnTo>
                  <a:lnTo>
                    <a:pt x="1260000" y="540000"/>
                  </a:lnTo>
                  <a:lnTo>
                    <a:pt x="990000" y="1080000"/>
                  </a:lnTo>
                  <a:lnTo>
                    <a:pt x="27000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4" name="Hexagon 16"/>
            <p:cNvSpPr/>
            <p:nvPr/>
          </p:nvSpPr>
          <p:spPr>
            <a:xfrm rot="5400000">
              <a:off x="5825247" y="1155032"/>
              <a:ext cx="1078447" cy="90450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1" name="Freeform 28"/>
          <p:cNvSpPr/>
          <p:nvPr/>
        </p:nvSpPr>
        <p:spPr>
          <a:xfrm rot="5400000">
            <a:off x="7076020" y="1351705"/>
            <a:ext cx="1870889" cy="1789014"/>
          </a:xfrm>
          <a:custGeom>
            <a:avLst/>
            <a:gdLst>
              <a:gd name="connsiteX0" fmla="*/ 35733 w 1260000"/>
              <a:gd name="connsiteY0" fmla="*/ 540000 h 1080000"/>
              <a:gd name="connsiteX1" fmla="*/ 287733 w 1260000"/>
              <a:gd name="connsiteY1" fmla="*/ 1044000 h 1080000"/>
              <a:gd name="connsiteX2" fmla="*/ 971733 w 1260000"/>
              <a:gd name="connsiteY2" fmla="*/ 1044000 h 1080000"/>
              <a:gd name="connsiteX3" fmla="*/ 1223733 w 1260000"/>
              <a:gd name="connsiteY3" fmla="*/ 540000 h 1080000"/>
              <a:gd name="connsiteX4" fmla="*/ 971733 w 1260000"/>
              <a:gd name="connsiteY4" fmla="*/ 36000 h 1080000"/>
              <a:gd name="connsiteX5" fmla="*/ 287733 w 1260000"/>
              <a:gd name="connsiteY5" fmla="*/ 36000 h 1080000"/>
              <a:gd name="connsiteX6" fmla="*/ 0 w 1260000"/>
              <a:gd name="connsiteY6" fmla="*/ 540000 h 1080000"/>
              <a:gd name="connsiteX7" fmla="*/ 270000 w 1260000"/>
              <a:gd name="connsiteY7" fmla="*/ 0 h 1080000"/>
              <a:gd name="connsiteX8" fmla="*/ 990000 w 1260000"/>
              <a:gd name="connsiteY8" fmla="*/ 0 h 1080000"/>
              <a:gd name="connsiteX9" fmla="*/ 1260000 w 1260000"/>
              <a:gd name="connsiteY9" fmla="*/ 540000 h 1080000"/>
              <a:gd name="connsiteX10" fmla="*/ 990000 w 1260000"/>
              <a:gd name="connsiteY10" fmla="*/ 1080000 h 1080000"/>
              <a:gd name="connsiteX11" fmla="*/ 270000 w 1260000"/>
              <a:gd name="connsiteY11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000" h="1080000">
                <a:moveTo>
                  <a:pt x="35733" y="540000"/>
                </a:moveTo>
                <a:lnTo>
                  <a:pt x="287733" y="1044000"/>
                </a:lnTo>
                <a:lnTo>
                  <a:pt x="971733" y="1044000"/>
                </a:lnTo>
                <a:lnTo>
                  <a:pt x="1223733" y="540000"/>
                </a:lnTo>
                <a:lnTo>
                  <a:pt x="971733" y="36000"/>
                </a:lnTo>
                <a:lnTo>
                  <a:pt x="287733" y="36000"/>
                </a:lnTo>
                <a:close/>
                <a:moveTo>
                  <a:pt x="0" y="540000"/>
                </a:moveTo>
                <a:lnTo>
                  <a:pt x="270000" y="0"/>
                </a:lnTo>
                <a:lnTo>
                  <a:pt x="990000" y="0"/>
                </a:lnTo>
                <a:lnTo>
                  <a:pt x="1260000" y="540000"/>
                </a:lnTo>
                <a:lnTo>
                  <a:pt x="990000" y="1080000"/>
                </a:lnTo>
                <a:lnTo>
                  <a:pt x="270000" y="108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3" name="TextBox 72"/>
          <p:cNvSpPr txBox="1"/>
          <p:nvPr/>
        </p:nvSpPr>
        <p:spPr>
          <a:xfrm>
            <a:off x="1928664" y="2276872"/>
            <a:ext cx="148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Инвалиды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8744" y="3356992"/>
            <a:ext cx="20882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Научно- исследовательская лаборатория по производству и обучению пользованию техническими средствами реабилитации и применению ассистивных технологий и устройств</a:t>
            </a:r>
            <a:endParaRPr lang="en-US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08984" y="3717032"/>
            <a:ext cx="122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МФЦОИ</a:t>
            </a:r>
            <a:endParaRPr lang="en-US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29064" y="2348880"/>
            <a:ext cx="156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Работодатели</a:t>
            </a:r>
            <a:endParaRPr lang="en-US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21152" y="620688"/>
            <a:ext cx="1678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Общественные организации инвалидов, НКО</a:t>
            </a:r>
            <a:endParaRPr lang="en-U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85248" y="2132856"/>
            <a:ext cx="17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spc="-9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Специализированные рабочие места</a:t>
            </a:r>
            <a:endParaRPr lang="en-US" sz="1200" dirty="0"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58"/>
          <p:cNvGrpSpPr/>
          <p:nvPr/>
        </p:nvGrpSpPr>
        <p:grpSpPr>
          <a:xfrm>
            <a:off x="9377307" y="1774396"/>
            <a:ext cx="797175" cy="402422"/>
            <a:chOff x="2865438" y="5287963"/>
            <a:chExt cx="754062" cy="333375"/>
          </a:xfrm>
          <a:solidFill>
            <a:schemeClr val="bg1"/>
          </a:solidFill>
        </p:grpSpPr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 sz="1350"/>
            </a:p>
          </p:txBody>
        </p:sp>
      </p:grpSp>
      <p:sp>
        <p:nvSpPr>
          <p:cNvPr id="111" name="Стрелка вправо 110"/>
          <p:cNvSpPr/>
          <p:nvPr/>
        </p:nvSpPr>
        <p:spPr>
          <a:xfrm>
            <a:off x="1064568" y="2420888"/>
            <a:ext cx="574288" cy="230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низ 111"/>
          <p:cNvSpPr/>
          <p:nvPr/>
        </p:nvSpPr>
        <p:spPr>
          <a:xfrm>
            <a:off x="7905328" y="3284984"/>
            <a:ext cx="185449" cy="55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Freeform 25"/>
          <p:cNvSpPr/>
          <p:nvPr/>
        </p:nvSpPr>
        <p:spPr>
          <a:xfrm rot="5400000">
            <a:off x="3439715" y="1346783"/>
            <a:ext cx="2160230" cy="1860169"/>
          </a:xfrm>
          <a:custGeom>
            <a:avLst/>
            <a:gdLst>
              <a:gd name="connsiteX0" fmla="*/ 35733 w 1260000"/>
              <a:gd name="connsiteY0" fmla="*/ 540000 h 1080000"/>
              <a:gd name="connsiteX1" fmla="*/ 287733 w 1260000"/>
              <a:gd name="connsiteY1" fmla="*/ 1044000 h 1080000"/>
              <a:gd name="connsiteX2" fmla="*/ 971733 w 1260000"/>
              <a:gd name="connsiteY2" fmla="*/ 1044000 h 1080000"/>
              <a:gd name="connsiteX3" fmla="*/ 1223733 w 1260000"/>
              <a:gd name="connsiteY3" fmla="*/ 540000 h 1080000"/>
              <a:gd name="connsiteX4" fmla="*/ 971733 w 1260000"/>
              <a:gd name="connsiteY4" fmla="*/ 36000 h 1080000"/>
              <a:gd name="connsiteX5" fmla="*/ 287733 w 1260000"/>
              <a:gd name="connsiteY5" fmla="*/ 36000 h 1080000"/>
              <a:gd name="connsiteX6" fmla="*/ 0 w 1260000"/>
              <a:gd name="connsiteY6" fmla="*/ 540000 h 1080000"/>
              <a:gd name="connsiteX7" fmla="*/ 270000 w 1260000"/>
              <a:gd name="connsiteY7" fmla="*/ 0 h 1080000"/>
              <a:gd name="connsiteX8" fmla="*/ 990000 w 1260000"/>
              <a:gd name="connsiteY8" fmla="*/ 0 h 1080000"/>
              <a:gd name="connsiteX9" fmla="*/ 1260000 w 1260000"/>
              <a:gd name="connsiteY9" fmla="*/ 540000 h 1080000"/>
              <a:gd name="connsiteX10" fmla="*/ 990000 w 1260000"/>
              <a:gd name="connsiteY10" fmla="*/ 1080000 h 1080000"/>
              <a:gd name="connsiteX11" fmla="*/ 270000 w 1260000"/>
              <a:gd name="connsiteY11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000" h="1080000">
                <a:moveTo>
                  <a:pt x="35733" y="540000"/>
                </a:moveTo>
                <a:lnTo>
                  <a:pt x="287733" y="1044000"/>
                </a:lnTo>
                <a:lnTo>
                  <a:pt x="971733" y="1044000"/>
                </a:lnTo>
                <a:lnTo>
                  <a:pt x="1223733" y="540000"/>
                </a:lnTo>
                <a:lnTo>
                  <a:pt x="971733" y="36000"/>
                </a:lnTo>
                <a:lnTo>
                  <a:pt x="287733" y="36000"/>
                </a:lnTo>
                <a:close/>
                <a:moveTo>
                  <a:pt x="0" y="540000"/>
                </a:moveTo>
                <a:lnTo>
                  <a:pt x="270000" y="0"/>
                </a:lnTo>
                <a:lnTo>
                  <a:pt x="990000" y="0"/>
                </a:lnTo>
                <a:lnTo>
                  <a:pt x="1260000" y="540000"/>
                </a:lnTo>
                <a:lnTo>
                  <a:pt x="990000" y="1080000"/>
                </a:lnTo>
                <a:lnTo>
                  <a:pt x="270000" y="108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5" name="TextBox 114"/>
          <p:cNvSpPr txBox="1"/>
          <p:nvPr/>
        </p:nvSpPr>
        <p:spPr>
          <a:xfrm>
            <a:off x="3728864" y="2348880"/>
            <a:ext cx="166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Производители ТСР и ТСО</a:t>
            </a:r>
            <a:endParaRPr lang="en-US" sz="1100" b="1" dirty="0"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object 39"/>
          <p:cNvSpPr/>
          <p:nvPr/>
        </p:nvSpPr>
        <p:spPr>
          <a:xfrm>
            <a:off x="2576736" y="1556792"/>
            <a:ext cx="173301" cy="72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Изображение 14" descr="6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1772816"/>
            <a:ext cx="560512" cy="560512"/>
          </a:xfrm>
          <a:prstGeom prst="rect">
            <a:avLst/>
          </a:prstGeom>
        </p:spPr>
      </p:pic>
      <p:pic>
        <p:nvPicPr>
          <p:cNvPr id="4100" name="Picture 4" descr="http://kotlas-info.ru/vustug-info/sites/default/files/1_4055.jpg"/>
          <p:cNvPicPr>
            <a:picLocks noChangeAspect="1" noChangeArrowheads="1"/>
          </p:cNvPicPr>
          <p:nvPr/>
        </p:nvPicPr>
        <p:blipFill>
          <a:blip r:embed="rId10" cstate="print"/>
          <a:srcRect l="7778" r="6667"/>
          <a:stretch>
            <a:fillRect/>
          </a:stretch>
        </p:blipFill>
        <p:spPr bwMode="auto">
          <a:xfrm>
            <a:off x="6825208" y="188640"/>
            <a:ext cx="632520" cy="517516"/>
          </a:xfrm>
          <a:prstGeom prst="rect">
            <a:avLst/>
          </a:prstGeom>
          <a:noFill/>
        </p:spPr>
      </p:pic>
      <p:sp>
        <p:nvSpPr>
          <p:cNvPr id="116" name="object 2"/>
          <p:cNvSpPr/>
          <p:nvPr/>
        </p:nvSpPr>
        <p:spPr>
          <a:xfrm>
            <a:off x="8193360" y="3639182"/>
            <a:ext cx="346251" cy="1085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TextBox 116"/>
          <p:cNvSpPr txBox="1"/>
          <p:nvPr/>
        </p:nvSpPr>
        <p:spPr>
          <a:xfrm>
            <a:off x="8193360" y="3356992"/>
            <a:ext cx="140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Трудоспособный </a:t>
            </a:r>
          </a:p>
          <a:p>
            <a:pPr algn="ctr"/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гражданин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://expo-medic.ru/wp-content/uploads/2017/08/vertical-300x30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31576" y="5114256"/>
            <a:ext cx="1743744" cy="1743744"/>
          </a:xfrm>
          <a:prstGeom prst="rect">
            <a:avLst/>
          </a:prstGeom>
          <a:noFill/>
        </p:spPr>
      </p:pic>
      <p:pic>
        <p:nvPicPr>
          <p:cNvPr id="2052" name="Picture 4" descr="http://audiologysuzdal.ru/wp-content/uploads/2017/07/Istok-Audio-Trejd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2600" y="5949280"/>
            <a:ext cx="1440160" cy="467611"/>
          </a:xfrm>
          <a:prstGeom prst="rect">
            <a:avLst/>
          </a:prstGeom>
          <a:noFill/>
        </p:spPr>
      </p:pic>
      <p:pic>
        <p:nvPicPr>
          <p:cNvPr id="2054" name="Picture 6" descr="http://tek.securitymedia.ru/pic/innovation/media_preview58213_710x34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7096" y="5661248"/>
            <a:ext cx="1716051" cy="831439"/>
          </a:xfrm>
          <a:prstGeom prst="rect">
            <a:avLst/>
          </a:prstGeom>
          <a:noFill/>
        </p:spPr>
      </p:pic>
      <p:pic>
        <p:nvPicPr>
          <p:cNvPr id="2056" name="Picture 8" descr="https://is4-ssl.mzstatic.com/image/thumb/Purple117/v4/ff/4e/6a/ff4e6aa2-ff25-9ca2-5b30-ff5142579719/mzl.zbwiacpz.png/1200x630w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05328" y="5589240"/>
            <a:ext cx="1241281" cy="651673"/>
          </a:xfrm>
          <a:prstGeom prst="rect">
            <a:avLst/>
          </a:prstGeom>
          <a:noFill/>
        </p:spPr>
      </p:pic>
      <p:sp>
        <p:nvSpPr>
          <p:cNvPr id="118" name="TextBox 117"/>
          <p:cNvSpPr txBox="1"/>
          <p:nvPr/>
        </p:nvSpPr>
        <p:spPr>
          <a:xfrm>
            <a:off x="7905328" y="623731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Сурдофон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1" name="Picture 2" descr="http://900igr.net/up/datai/165733/0024-033-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65168" y="5013176"/>
            <a:ext cx="1699028" cy="792088"/>
          </a:xfrm>
          <a:prstGeom prst="rect">
            <a:avLst/>
          </a:prstGeom>
          <a:noFill/>
        </p:spPr>
      </p:pic>
      <p:pic>
        <p:nvPicPr>
          <p:cNvPr id="1028" name="Picture 4" descr="http://cybathletics.ru/wp-content/uploads/2017/03/logo-min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4608" y="5229200"/>
            <a:ext cx="1298968" cy="288032"/>
          </a:xfrm>
          <a:prstGeom prst="rect">
            <a:avLst/>
          </a:prstGeom>
          <a:noFill/>
        </p:spPr>
      </p:pic>
      <p:pic>
        <p:nvPicPr>
          <p:cNvPr id="8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304" y="1628800"/>
            <a:ext cx="683663" cy="504056"/>
          </a:xfrm>
          <a:prstGeom prst="rect">
            <a:avLst/>
          </a:prstGeom>
        </p:spPr>
      </p:pic>
      <p:pic>
        <p:nvPicPr>
          <p:cNvPr id="88" name="Picture 14" descr="http://murman-zan.ru/image?file=/cms_data/usercontent/czneditor/%D0%BA%D0%B0%D0%BD%D0%B4%D0%B0%D0%BB%D0%B0%D0%BA%D1%88%D0%B0/49.jpeg&amp;theme=defaul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08784" y="5661248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433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3" grpId="0"/>
      <p:bldP spid="74" grpId="0"/>
      <p:bldP spid="75" grpId="0"/>
      <p:bldP spid="77" grpId="0"/>
      <p:bldP spid="78" grpId="0"/>
      <p:bldP spid="80" grpId="0"/>
      <p:bldP spid="114" grpId="0" animBg="1"/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83941" y="46312"/>
            <a:ext cx="9906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2" descr="C:\Users\dejkoia\Desktop\map_4000px_russia_with_crimea_and_sevastopol.png"/>
          <p:cNvPicPr>
            <a:picLocks noChangeAspect="1" noChangeArrowheads="1"/>
          </p:cNvPicPr>
          <p:nvPr/>
        </p:nvPicPr>
        <p:blipFill>
          <a:blip r:embed="rId3" cstate="print">
            <a:lum bright="78000" contrast="57000"/>
          </a:blip>
          <a:srcRect t="13072"/>
          <a:stretch>
            <a:fillRect/>
          </a:stretch>
        </p:blipFill>
        <p:spPr bwMode="auto">
          <a:xfrm>
            <a:off x="272480" y="1013848"/>
            <a:ext cx="9365416" cy="4647400"/>
          </a:xfrm>
          <a:prstGeom prst="rect">
            <a:avLst/>
          </a:prstGeom>
          <a:noFill/>
        </p:spPr>
      </p:pic>
      <p:pic>
        <p:nvPicPr>
          <p:cNvPr id="51" name="Picture 2" descr="C:\Users\dejkoia\Desktop\Mmeber-Icon-Badge-Directory-features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124744"/>
            <a:ext cx="646864" cy="646864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208584" y="6596390"/>
            <a:ext cx="8803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168A1"/>
                </a:solidFill>
                <a:latin typeface="Futura New Bold" pitchFamily="34" charset="0"/>
              </a:rPr>
              <a:t>Call-</a:t>
            </a:r>
            <a:r>
              <a:rPr lang="ru-RU" sz="1100" dirty="0">
                <a:solidFill>
                  <a:srgbClr val="5168A1"/>
                </a:solidFill>
                <a:latin typeface="Futura New Bold" pitchFamily="34" charset="0"/>
              </a:rPr>
              <a:t>Центр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424608" y="3501008"/>
            <a:ext cx="4028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УМК,  </a:t>
            </a:r>
          </a:p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FuturisCTT" pitchFamily="34" charset="0"/>
              </a:rPr>
              <a:t>13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 учебных и методических пособий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uturisCTT" pitchFamily="34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uturisCTT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4608" y="2204864"/>
            <a:ext cx="3019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Futura New Bold" pitchFamily="34" charset="0"/>
              </a:rPr>
              <a:t>7</a:t>
            </a: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совещаний и </a:t>
            </a:r>
            <a:r>
              <a:rPr lang="ru-RU" sz="2800" dirty="0" smtClean="0">
                <a:solidFill>
                  <a:srgbClr val="FF0000"/>
                </a:solidFill>
                <a:latin typeface="FuturisCTT" pitchFamily="34" charset="0"/>
              </a:rPr>
              <a:t>8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 вебинаров, более </a:t>
            </a:r>
            <a:r>
              <a:rPr lang="ru-RU" sz="2800" dirty="0" smtClean="0">
                <a:solidFill>
                  <a:srgbClr val="FF0000"/>
                </a:solidFill>
                <a:latin typeface="FuturisCTT" pitchFamily="34" charset="0"/>
              </a:rPr>
              <a:t>40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круглых столов и конференций</a:t>
            </a:r>
          </a:p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более </a:t>
            </a: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500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обращений в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call-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центр</a:t>
            </a:r>
            <a:endParaRPr lang="ru-RU" sz="1200" dirty="0">
              <a:solidFill>
                <a:srgbClr val="FF5050"/>
              </a:solidFill>
              <a:latin typeface="Futura New Bold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61112" y="1124744"/>
            <a:ext cx="2696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571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человек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прошли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КПК (ППС , УВП, АУП)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uturisCTT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28984" y="980728"/>
            <a:ext cx="2803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24</a:t>
            </a:r>
            <a:endParaRPr lang="ru-RU" sz="2800" dirty="0">
              <a:solidFill>
                <a:srgbClr val="FF5050"/>
              </a:solidFill>
              <a:latin typeface="Futura New Bold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Вузов-партнеров (подписаны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Соглашения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и дорожные карты)</a:t>
            </a:r>
          </a:p>
        </p:txBody>
      </p:sp>
      <p:grpSp>
        <p:nvGrpSpPr>
          <p:cNvPr id="2" name="Группа 61"/>
          <p:cNvGrpSpPr/>
          <p:nvPr/>
        </p:nvGrpSpPr>
        <p:grpSpPr>
          <a:xfrm>
            <a:off x="632520" y="1196752"/>
            <a:ext cx="652447" cy="652447"/>
            <a:chOff x="344488" y="2132856"/>
            <a:chExt cx="648072" cy="648072"/>
          </a:xfrm>
        </p:grpSpPr>
        <p:sp>
          <p:nvSpPr>
            <p:cNvPr id="63" name="Овал 62"/>
            <p:cNvSpPr/>
            <p:nvPr/>
          </p:nvSpPr>
          <p:spPr>
            <a:xfrm>
              <a:off x="344488" y="2132856"/>
              <a:ext cx="648072" cy="648072"/>
            </a:xfrm>
            <a:prstGeom prst="ellipse">
              <a:avLst/>
            </a:prstGeom>
            <a:solidFill>
              <a:srgbClr val="516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C:\Users\dejkoia\Desktop\russia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2500" y="2348880"/>
              <a:ext cx="432048" cy="234927"/>
            </a:xfrm>
            <a:prstGeom prst="rect">
              <a:avLst/>
            </a:prstGeom>
            <a:noFill/>
          </p:spPr>
        </p:pic>
      </p:grpSp>
      <p:pic>
        <p:nvPicPr>
          <p:cNvPr id="65" name="Picture 6" descr="C:\Users\dejkoia\Desktop\volunteer-icon-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44" y="3704838"/>
            <a:ext cx="643696" cy="647988"/>
          </a:xfrm>
          <a:prstGeom prst="rect">
            <a:avLst/>
          </a:prstGeom>
          <a:noFill/>
        </p:spPr>
      </p:pic>
      <p:pic>
        <p:nvPicPr>
          <p:cNvPr id="69" name="Picture 3" descr="C:\Users\dejkoia\Desktop\auditir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520" y="2348880"/>
            <a:ext cx="651844" cy="651844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5961112" y="2060848"/>
            <a:ext cx="3842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Futura New Bold" pitchFamily="34" charset="0"/>
              </a:rPr>
              <a:t>Более</a:t>
            </a: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 600 </a:t>
            </a:r>
            <a:endParaRPr lang="ru-RU" sz="2800" dirty="0">
              <a:solidFill>
                <a:srgbClr val="FF5050"/>
              </a:solidFill>
              <a:latin typeface="Futura New Bold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ч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еловек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участвовало в мероприятиях регионального уровня по профориентации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 </a:t>
            </a:r>
            <a:endParaRPr lang="ru-RU" sz="2800" dirty="0">
              <a:solidFill>
                <a:srgbClr val="FF5050"/>
              </a:solidFill>
              <a:latin typeface="Futura New Bold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Futura New Bold" pitchFamily="34" charset="0"/>
              </a:rPr>
              <a:t>Более</a:t>
            </a:r>
            <a:r>
              <a:rPr lang="ru-RU" sz="1200" dirty="0" smtClean="0">
                <a:solidFill>
                  <a:srgbClr val="FF5050"/>
                </a:solidFill>
                <a:latin typeface="Futura New Bold" pitchFamily="34" charset="0"/>
              </a:rPr>
              <a:t> </a:t>
            </a: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150</a:t>
            </a:r>
            <a:r>
              <a:rPr lang="ru-RU" sz="1200" dirty="0" smtClean="0">
                <a:solidFill>
                  <a:srgbClr val="FF5050"/>
                </a:solidFill>
                <a:latin typeface="Futura New Bold" pitchFamily="34" charset="0"/>
              </a:rPr>
              <a:t>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человек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участвовало в мероприятиях по содействию трудоустройству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uturisCTT" pitchFamily="34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FF5050"/>
                </a:solidFill>
                <a:latin typeface="Futura New Bold" pitchFamily="34" charset="0"/>
              </a:rPr>
              <a:t>385</a:t>
            </a:r>
            <a:endParaRPr lang="ru-RU" sz="2800" dirty="0">
              <a:solidFill>
                <a:srgbClr val="FF5050"/>
              </a:solidFill>
              <a:latin typeface="Futura New Bold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isCTT" pitchFamily="34" charset="0"/>
              </a:rPr>
              <a:t>частников Научно-практических конференций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uturisCTT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132856"/>
            <a:ext cx="678060" cy="678060"/>
          </a:xfrm>
          <a:prstGeom prst="rect">
            <a:avLst/>
          </a:prstGeom>
        </p:spPr>
      </p:pic>
      <p:pic>
        <p:nvPicPr>
          <p:cNvPr id="37" name="Picture 3" descr="C:\Users\dejkoia\Desktop\people_1438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1032" y="3933056"/>
            <a:ext cx="657884" cy="657884"/>
          </a:xfrm>
          <a:prstGeom prst="rect">
            <a:avLst/>
          </a:prstGeom>
          <a:noFill/>
        </p:spPr>
      </p:pic>
      <p:pic>
        <p:nvPicPr>
          <p:cNvPr id="38" name="Picture 4" descr="C:\Users\dejkoia\Desktop\expert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1032" y="2996952"/>
            <a:ext cx="655639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1" cstate="print"/>
          <a:srcRect l="21733" t="22727" r="22017" b="4545"/>
          <a:stretch>
            <a:fillRect/>
          </a:stretch>
        </p:blipFill>
        <p:spPr bwMode="auto">
          <a:xfrm>
            <a:off x="6753200" y="4653136"/>
            <a:ext cx="25742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2" cstate="print"/>
          <a:srcRect l="20930" t="9302" r="20204" b="4651"/>
          <a:stretch>
            <a:fillRect/>
          </a:stretch>
        </p:blipFill>
        <p:spPr bwMode="auto">
          <a:xfrm>
            <a:off x="484128" y="4784958"/>
            <a:ext cx="23645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825208" y="6596390"/>
            <a:ext cx="2457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5168A1"/>
                </a:solidFill>
                <a:latin typeface="Futura New Bold" pitchFamily="34" charset="0"/>
              </a:rPr>
              <a:t>Центр коллективного пользования</a:t>
            </a:r>
          </a:p>
        </p:txBody>
      </p:sp>
      <p:pic>
        <p:nvPicPr>
          <p:cNvPr id="41" name="Picture 3" descr="Z:\Дейко\logo2016_.jpg"/>
          <p:cNvPicPr>
            <a:picLocks noChangeAspect="1" noChangeArrowheads="1"/>
          </p:cNvPicPr>
          <p:nvPr/>
        </p:nvPicPr>
        <p:blipFill>
          <a:blip r:embed="rId13" cstate="print"/>
          <a:srcRect t="13695" r="59143" b="20571"/>
          <a:stretch>
            <a:fillRect/>
          </a:stretch>
        </p:blipFill>
        <p:spPr bwMode="auto">
          <a:xfrm>
            <a:off x="8841432" y="116632"/>
            <a:ext cx="807830" cy="611811"/>
          </a:xfrm>
          <a:prstGeom prst="rect">
            <a:avLst/>
          </a:prstGeom>
          <a:noFill/>
        </p:spPr>
      </p:pic>
      <p:sp>
        <p:nvSpPr>
          <p:cNvPr id="42" name="Текст 2"/>
          <p:cNvSpPr txBox="1">
            <a:spLocks/>
          </p:cNvSpPr>
          <p:nvPr/>
        </p:nvSpPr>
        <p:spPr bwMode="auto">
          <a:xfrm>
            <a:off x="2432720" y="260648"/>
            <a:ext cx="5832475" cy="3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tabLst>
                <a:tab pos="87313" algn="l"/>
              </a:tabLst>
            </a:pPr>
            <a:r>
              <a:rPr lang="ru-RU" altLang="ru-RU" sz="2000" dirty="0">
                <a:solidFill>
                  <a:srgbClr val="404040"/>
                </a:solidFill>
                <a:latin typeface="Museo Sans Cyrl 500" pitchFamily="50" charset="-52"/>
              </a:rPr>
              <a:t>КОЛИЧЕСТВЕННЫЕ РЕЗУЛЬТАТЫ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44713" y="115888"/>
            <a:ext cx="46037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object 5"/>
          <p:cNvSpPr>
            <a:spLocks noChangeArrowheads="1"/>
          </p:cNvSpPr>
          <p:nvPr/>
        </p:nvSpPr>
        <p:spPr bwMode="auto">
          <a:xfrm>
            <a:off x="974725" y="188913"/>
            <a:ext cx="901700" cy="3968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" name="object 6"/>
          <p:cNvSpPr>
            <a:spLocks/>
          </p:cNvSpPr>
          <p:nvPr/>
        </p:nvSpPr>
        <p:spPr bwMode="auto">
          <a:xfrm>
            <a:off x="573088" y="192088"/>
            <a:ext cx="303212" cy="395287"/>
          </a:xfrm>
          <a:custGeom>
            <a:avLst/>
            <a:gdLst>
              <a:gd name="T0" fmla="*/ 15398 w 327660"/>
              <a:gd name="T1" fmla="*/ 51340 h 436879"/>
              <a:gd name="T2" fmla="*/ 23109 w 327660"/>
              <a:gd name="T3" fmla="*/ 72447 h 436879"/>
              <a:gd name="T4" fmla="*/ 0 w 327660"/>
              <a:gd name="T5" fmla="*/ 122646 h 436879"/>
              <a:gd name="T6" fmla="*/ 818 w 327660"/>
              <a:gd name="T7" fmla="*/ 196234 h 436879"/>
              <a:gd name="T8" fmla="*/ 12730 w 327660"/>
              <a:gd name="T9" fmla="*/ 136336 h 436879"/>
              <a:gd name="T10" fmla="*/ 19201 w 327660"/>
              <a:gd name="T11" fmla="*/ 92412 h 436879"/>
              <a:gd name="T12" fmla="*/ 31337 w 327660"/>
              <a:gd name="T13" fmla="*/ 79863 h 436879"/>
              <a:gd name="T14" fmla="*/ 37114 w 327660"/>
              <a:gd name="T15" fmla="*/ 70164 h 436879"/>
              <a:gd name="T16" fmla="*/ 47228 w 327660"/>
              <a:gd name="T17" fmla="*/ 26811 h 436879"/>
              <a:gd name="T18" fmla="*/ 93704 w 327660"/>
              <a:gd name="T19" fmla="*/ 18825 h 436879"/>
              <a:gd name="T20" fmla="*/ 59612 w 327660"/>
              <a:gd name="T21" fmla="*/ 14261 h 436879"/>
              <a:gd name="T22" fmla="*/ 45495 w 327660"/>
              <a:gd name="T23" fmla="*/ 86709 h 436879"/>
              <a:gd name="T24" fmla="*/ 44219 w 327660"/>
              <a:gd name="T25" fmla="*/ 104962 h 436879"/>
              <a:gd name="T26" fmla="*/ 54000 w 327660"/>
              <a:gd name="T27" fmla="*/ 130062 h 436879"/>
              <a:gd name="T28" fmla="*/ 39036 w 327660"/>
              <a:gd name="T29" fmla="*/ 196234 h 436879"/>
              <a:gd name="T30" fmla="*/ 52333 w 327660"/>
              <a:gd name="T31" fmla="*/ 155161 h 436879"/>
              <a:gd name="T32" fmla="*/ 109197 w 327660"/>
              <a:gd name="T33" fmla="*/ 131773 h 436879"/>
              <a:gd name="T34" fmla="*/ 79405 w 327660"/>
              <a:gd name="T35" fmla="*/ 124357 h 436879"/>
              <a:gd name="T36" fmla="*/ 57996 w 327660"/>
              <a:gd name="T37" fmla="*/ 96976 h 436879"/>
              <a:gd name="T38" fmla="*/ 100692 w 327660"/>
              <a:gd name="T39" fmla="*/ 81574 h 436879"/>
              <a:gd name="T40" fmla="*/ 98007 w 327660"/>
              <a:gd name="T41" fmla="*/ 136336 h 436879"/>
              <a:gd name="T42" fmla="*/ 110543 w 327660"/>
              <a:gd name="T43" fmla="*/ 173414 h 436879"/>
              <a:gd name="T44" fmla="*/ 122970 w 327660"/>
              <a:gd name="T45" fmla="*/ 168851 h 436879"/>
              <a:gd name="T46" fmla="*/ 115327 w 327660"/>
              <a:gd name="T47" fmla="*/ 139189 h 436879"/>
              <a:gd name="T48" fmla="*/ 109197 w 327660"/>
              <a:gd name="T49" fmla="*/ 131773 h 436879"/>
              <a:gd name="T50" fmla="*/ 151179 w 327660"/>
              <a:gd name="T51" fmla="*/ 84426 h 436879"/>
              <a:gd name="T52" fmla="*/ 163926 w 327660"/>
              <a:gd name="T53" fmla="*/ 120935 h 436879"/>
              <a:gd name="T54" fmla="*/ 163222 w 327660"/>
              <a:gd name="T55" fmla="*/ 163719 h 436879"/>
              <a:gd name="T56" fmla="*/ 175270 w 327660"/>
              <a:gd name="T57" fmla="*/ 195092 h 436879"/>
              <a:gd name="T58" fmla="*/ 176123 w 327660"/>
              <a:gd name="T59" fmla="*/ 122646 h 436879"/>
              <a:gd name="T60" fmla="*/ 156498 w 327660"/>
              <a:gd name="T61" fmla="*/ 74157 h 436879"/>
              <a:gd name="T62" fmla="*/ 75286 w 327660"/>
              <a:gd name="T63" fmla="*/ 134055 h 436879"/>
              <a:gd name="T64" fmla="*/ 79405 w 327660"/>
              <a:gd name="T65" fmla="*/ 85567 h 436879"/>
              <a:gd name="T66" fmla="*/ 100819 w 327660"/>
              <a:gd name="T67" fmla="*/ 112378 h 436879"/>
              <a:gd name="T68" fmla="*/ 108076 w 327660"/>
              <a:gd name="T69" fmla="*/ 122075 h 436879"/>
              <a:gd name="T70" fmla="*/ 108051 w 327660"/>
              <a:gd name="T71" fmla="*/ 87849 h 436879"/>
              <a:gd name="T72" fmla="*/ 82117 w 327660"/>
              <a:gd name="T73" fmla="*/ 32515 h 436879"/>
              <a:gd name="T74" fmla="*/ 79116 w 327660"/>
              <a:gd name="T75" fmla="*/ 72447 h 436879"/>
              <a:gd name="T76" fmla="*/ 64782 w 327660"/>
              <a:gd name="T77" fmla="*/ 77581 h 436879"/>
              <a:gd name="T78" fmla="*/ 95789 w 327660"/>
              <a:gd name="T79" fmla="*/ 73017 h 436879"/>
              <a:gd name="T80" fmla="*/ 114344 w 327660"/>
              <a:gd name="T81" fmla="*/ 63889 h 436879"/>
              <a:gd name="T82" fmla="*/ 103329 w 327660"/>
              <a:gd name="T83" fmla="*/ 57616 h 436879"/>
              <a:gd name="T84" fmla="*/ 95270 w 327660"/>
              <a:gd name="T85" fmla="*/ 29663 h 436879"/>
              <a:gd name="T86" fmla="*/ 106765 w 327660"/>
              <a:gd name="T87" fmla="*/ 73017 h 436879"/>
              <a:gd name="T88" fmla="*/ 151729 w 327660"/>
              <a:gd name="T89" fmla="*/ 70164 h 436879"/>
              <a:gd name="T90" fmla="*/ 146113 w 327660"/>
              <a:gd name="T91" fmla="*/ 26811 h 436879"/>
              <a:gd name="T92" fmla="*/ 147009 w 327660"/>
              <a:gd name="T93" fmla="*/ 63889 h 436879"/>
              <a:gd name="T94" fmla="*/ 157582 w 327660"/>
              <a:gd name="T95" fmla="*/ 22818 h 436879"/>
              <a:gd name="T96" fmla="*/ 88650 w 327660"/>
              <a:gd name="T97" fmla="*/ 8557 h 436879"/>
              <a:gd name="T98" fmla="*/ 96462 w 327660"/>
              <a:gd name="T99" fmla="*/ 16543 h 436879"/>
              <a:gd name="T100" fmla="*/ 112211 w 327660"/>
              <a:gd name="T101" fmla="*/ 10838 h 4368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7660"/>
              <a:gd name="T154" fmla="*/ 0 h 436879"/>
              <a:gd name="T155" fmla="*/ 327660 w 327660"/>
              <a:gd name="T156" fmla="*/ 436879 h 4368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5" cstate="print"/>
          <a:srcRect l="18358" t="10128" r="7578" b="16722"/>
          <a:stretch>
            <a:fillRect/>
          </a:stretch>
        </p:blipFill>
        <p:spPr bwMode="auto">
          <a:xfrm>
            <a:off x="3080792" y="4725144"/>
            <a:ext cx="36292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448944" y="6596390"/>
            <a:ext cx="10438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168A1"/>
                </a:solidFill>
                <a:latin typeface="Futura New Bold" pitchFamily="34" charset="0"/>
              </a:rPr>
              <a:t>rumc.rgsu.net</a:t>
            </a:r>
            <a:endParaRPr lang="ru-RU" sz="1100" dirty="0">
              <a:solidFill>
                <a:srgbClr val="5168A1"/>
              </a:solidFill>
              <a:latin typeface="Futura New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08402" y="299888"/>
            <a:ext cx="1308062" cy="57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158" y="303582"/>
            <a:ext cx="440005" cy="574667"/>
          </a:xfrm>
          <a:custGeom>
            <a:avLst/>
            <a:gdLst/>
            <a:ahLst/>
            <a:cxnLst/>
            <a:rect l="l" t="t" r="r" b="b"/>
            <a:pathLst>
              <a:path w="474980" h="633730">
                <a:moveTo>
                  <a:pt x="174483" y="46989"/>
                </a:moveTo>
                <a:lnTo>
                  <a:pt x="160738" y="46989"/>
                </a:lnTo>
                <a:lnTo>
                  <a:pt x="114329" y="55879"/>
                </a:lnTo>
                <a:lnTo>
                  <a:pt x="76431" y="81279"/>
                </a:lnTo>
                <a:lnTo>
                  <a:pt x="50880" y="119379"/>
                </a:lnTo>
                <a:lnTo>
                  <a:pt x="41511" y="166369"/>
                </a:lnTo>
                <a:lnTo>
                  <a:pt x="42889" y="184149"/>
                </a:lnTo>
                <a:lnTo>
                  <a:pt x="46888" y="201929"/>
                </a:lnTo>
                <a:lnTo>
                  <a:pt x="53303" y="217169"/>
                </a:lnTo>
                <a:lnTo>
                  <a:pt x="61932" y="232409"/>
                </a:lnTo>
                <a:lnTo>
                  <a:pt x="62301" y="233679"/>
                </a:lnTo>
                <a:lnTo>
                  <a:pt x="53516" y="242569"/>
                </a:lnTo>
                <a:lnTo>
                  <a:pt x="45087" y="251459"/>
                </a:lnTo>
                <a:lnTo>
                  <a:pt x="17281" y="292099"/>
                </a:lnTo>
                <a:lnTo>
                  <a:pt x="2282" y="341629"/>
                </a:lnTo>
                <a:lnTo>
                  <a:pt x="0" y="396239"/>
                </a:lnTo>
                <a:lnTo>
                  <a:pt x="1042" y="425450"/>
                </a:lnTo>
                <a:lnTo>
                  <a:pt x="1156" y="427989"/>
                </a:lnTo>
                <a:lnTo>
                  <a:pt x="1805" y="520699"/>
                </a:lnTo>
                <a:lnTo>
                  <a:pt x="1922" y="543560"/>
                </a:lnTo>
                <a:lnTo>
                  <a:pt x="2191" y="633729"/>
                </a:lnTo>
                <a:lnTo>
                  <a:pt x="35161" y="633729"/>
                </a:lnTo>
                <a:lnTo>
                  <a:pt x="34936" y="541019"/>
                </a:lnTo>
                <a:lnTo>
                  <a:pt x="34191" y="439419"/>
                </a:lnTo>
                <a:lnTo>
                  <a:pt x="33368" y="407669"/>
                </a:lnTo>
                <a:lnTo>
                  <a:pt x="33033" y="396239"/>
                </a:lnTo>
                <a:lnTo>
                  <a:pt x="32936" y="389889"/>
                </a:lnTo>
                <a:lnTo>
                  <a:pt x="32937" y="375919"/>
                </a:lnTo>
                <a:lnTo>
                  <a:pt x="33256" y="364489"/>
                </a:lnTo>
                <a:lnTo>
                  <a:pt x="39542" y="325119"/>
                </a:lnTo>
                <a:lnTo>
                  <a:pt x="51763" y="298449"/>
                </a:lnTo>
                <a:lnTo>
                  <a:pt x="57017" y="289559"/>
                </a:lnTo>
                <a:lnTo>
                  <a:pt x="63224" y="280669"/>
                </a:lnTo>
                <a:lnTo>
                  <a:pt x="70009" y="273049"/>
                </a:lnTo>
                <a:lnTo>
                  <a:pt x="77166" y="265429"/>
                </a:lnTo>
                <a:lnTo>
                  <a:pt x="84487" y="257809"/>
                </a:lnTo>
                <a:lnTo>
                  <a:pt x="262304" y="257809"/>
                </a:lnTo>
                <a:lnTo>
                  <a:pt x="250835" y="251459"/>
                </a:lnTo>
                <a:lnTo>
                  <a:pt x="160738" y="251459"/>
                </a:lnTo>
                <a:lnTo>
                  <a:pt x="127342" y="245109"/>
                </a:lnTo>
                <a:lnTo>
                  <a:pt x="100069" y="226059"/>
                </a:lnTo>
                <a:lnTo>
                  <a:pt x="81680" y="199389"/>
                </a:lnTo>
                <a:lnTo>
                  <a:pt x="74937" y="166369"/>
                </a:lnTo>
                <a:lnTo>
                  <a:pt x="81680" y="132079"/>
                </a:lnTo>
                <a:lnTo>
                  <a:pt x="100069" y="105409"/>
                </a:lnTo>
                <a:lnTo>
                  <a:pt x="127342" y="86359"/>
                </a:lnTo>
                <a:lnTo>
                  <a:pt x="160738" y="80009"/>
                </a:lnTo>
                <a:lnTo>
                  <a:pt x="242811" y="80009"/>
                </a:lnTo>
                <a:lnTo>
                  <a:pt x="240469" y="77469"/>
                </a:lnTo>
                <a:lnTo>
                  <a:pt x="246080" y="68579"/>
                </a:lnTo>
                <a:lnTo>
                  <a:pt x="252647" y="60959"/>
                </a:lnTo>
                <a:lnTo>
                  <a:pt x="255127" y="58419"/>
                </a:lnTo>
                <a:lnTo>
                  <a:pt x="212618" y="58419"/>
                </a:lnTo>
                <a:lnTo>
                  <a:pt x="200509" y="53339"/>
                </a:lnTo>
                <a:lnTo>
                  <a:pt x="187769" y="49529"/>
                </a:lnTo>
                <a:lnTo>
                  <a:pt x="174483" y="46989"/>
                </a:lnTo>
                <a:close/>
              </a:path>
              <a:path w="474980" h="633730">
                <a:moveTo>
                  <a:pt x="262304" y="257809"/>
                </a:moveTo>
                <a:lnTo>
                  <a:pt x="84487" y="257809"/>
                </a:lnTo>
                <a:lnTo>
                  <a:pt x="96224" y="266699"/>
                </a:lnTo>
                <a:lnTo>
                  <a:pt x="108987" y="273049"/>
                </a:lnTo>
                <a:lnTo>
                  <a:pt x="122658" y="279399"/>
                </a:lnTo>
                <a:lnTo>
                  <a:pt x="137116" y="283209"/>
                </a:lnTo>
                <a:lnTo>
                  <a:pt x="129568" y="294639"/>
                </a:lnTo>
                <a:lnTo>
                  <a:pt x="123945" y="308609"/>
                </a:lnTo>
                <a:lnTo>
                  <a:pt x="120434" y="322579"/>
                </a:lnTo>
                <a:lnTo>
                  <a:pt x="119222" y="337819"/>
                </a:lnTo>
                <a:lnTo>
                  <a:pt x="121599" y="359409"/>
                </a:lnTo>
                <a:lnTo>
                  <a:pt x="128379" y="378459"/>
                </a:lnTo>
                <a:lnTo>
                  <a:pt x="139035" y="396239"/>
                </a:lnTo>
                <a:lnTo>
                  <a:pt x="153042" y="411479"/>
                </a:lnTo>
                <a:lnTo>
                  <a:pt x="147536" y="416559"/>
                </a:lnTo>
                <a:lnTo>
                  <a:pt x="142176" y="424179"/>
                </a:lnTo>
                <a:lnTo>
                  <a:pt x="136956" y="430529"/>
                </a:lnTo>
                <a:lnTo>
                  <a:pt x="131871" y="438149"/>
                </a:lnTo>
                <a:lnTo>
                  <a:pt x="129534" y="441959"/>
                </a:lnTo>
                <a:lnTo>
                  <a:pt x="127299" y="444499"/>
                </a:lnTo>
                <a:lnTo>
                  <a:pt x="125178" y="448309"/>
                </a:lnTo>
                <a:lnTo>
                  <a:pt x="107081" y="494029"/>
                </a:lnTo>
                <a:lnTo>
                  <a:pt x="103711" y="534669"/>
                </a:lnTo>
                <a:lnTo>
                  <a:pt x="103835" y="543560"/>
                </a:lnTo>
                <a:lnTo>
                  <a:pt x="105252" y="633729"/>
                </a:lnTo>
                <a:lnTo>
                  <a:pt x="138424" y="633729"/>
                </a:lnTo>
                <a:lnTo>
                  <a:pt x="138184" y="609600"/>
                </a:lnTo>
                <a:lnTo>
                  <a:pt x="137708" y="584200"/>
                </a:lnTo>
                <a:lnTo>
                  <a:pt x="137369" y="558799"/>
                </a:lnTo>
                <a:lnTo>
                  <a:pt x="138465" y="518159"/>
                </a:lnTo>
                <a:lnTo>
                  <a:pt x="154884" y="463549"/>
                </a:lnTo>
                <a:lnTo>
                  <a:pt x="179090" y="431799"/>
                </a:lnTo>
                <a:lnTo>
                  <a:pt x="182404" y="427989"/>
                </a:lnTo>
                <a:lnTo>
                  <a:pt x="244964" y="427989"/>
                </a:lnTo>
                <a:lnTo>
                  <a:pt x="250730" y="425450"/>
                </a:lnTo>
                <a:lnTo>
                  <a:pt x="294007" y="425450"/>
                </a:lnTo>
                <a:lnTo>
                  <a:pt x="291937" y="422909"/>
                </a:lnTo>
                <a:lnTo>
                  <a:pt x="285520" y="415289"/>
                </a:lnTo>
                <a:lnTo>
                  <a:pt x="278886" y="407669"/>
                </a:lnTo>
                <a:lnTo>
                  <a:pt x="284574" y="401319"/>
                </a:lnTo>
                <a:lnTo>
                  <a:pt x="214091" y="401319"/>
                </a:lnTo>
                <a:lnTo>
                  <a:pt x="189702" y="396239"/>
                </a:lnTo>
                <a:lnTo>
                  <a:pt x="169789" y="382269"/>
                </a:lnTo>
                <a:lnTo>
                  <a:pt x="156364" y="363219"/>
                </a:lnTo>
                <a:lnTo>
                  <a:pt x="151442" y="337819"/>
                </a:lnTo>
                <a:lnTo>
                  <a:pt x="156364" y="313689"/>
                </a:lnTo>
                <a:lnTo>
                  <a:pt x="169789" y="294639"/>
                </a:lnTo>
                <a:lnTo>
                  <a:pt x="189702" y="280669"/>
                </a:lnTo>
                <a:lnTo>
                  <a:pt x="214091" y="275589"/>
                </a:lnTo>
                <a:lnTo>
                  <a:pt x="283883" y="275589"/>
                </a:lnTo>
                <a:lnTo>
                  <a:pt x="271479" y="262889"/>
                </a:lnTo>
                <a:lnTo>
                  <a:pt x="262304" y="257809"/>
                </a:lnTo>
                <a:close/>
              </a:path>
              <a:path w="474980" h="633730">
                <a:moveTo>
                  <a:pt x="294007" y="425450"/>
                </a:moveTo>
                <a:lnTo>
                  <a:pt x="250730" y="425450"/>
                </a:lnTo>
                <a:lnTo>
                  <a:pt x="257617" y="433069"/>
                </a:lnTo>
                <a:lnTo>
                  <a:pt x="264245" y="440689"/>
                </a:lnTo>
                <a:lnTo>
                  <a:pt x="270599" y="448309"/>
                </a:lnTo>
                <a:lnTo>
                  <a:pt x="276664" y="457199"/>
                </a:lnTo>
                <a:lnTo>
                  <a:pt x="277121" y="458469"/>
                </a:lnTo>
                <a:lnTo>
                  <a:pt x="287511" y="478789"/>
                </a:lnTo>
                <a:lnTo>
                  <a:pt x="293717" y="497839"/>
                </a:lnTo>
                <a:lnTo>
                  <a:pt x="296813" y="516889"/>
                </a:lnTo>
                <a:lnTo>
                  <a:pt x="297873" y="534669"/>
                </a:lnTo>
                <a:lnTo>
                  <a:pt x="298041" y="558799"/>
                </a:lnTo>
                <a:lnTo>
                  <a:pt x="297706" y="584200"/>
                </a:lnTo>
                <a:lnTo>
                  <a:pt x="297235" y="609600"/>
                </a:lnTo>
                <a:lnTo>
                  <a:pt x="296997" y="633729"/>
                </a:lnTo>
                <a:lnTo>
                  <a:pt x="330156" y="633729"/>
                </a:lnTo>
                <a:lnTo>
                  <a:pt x="331573" y="543560"/>
                </a:lnTo>
                <a:lnTo>
                  <a:pt x="331697" y="534669"/>
                </a:lnTo>
                <a:lnTo>
                  <a:pt x="331731" y="524510"/>
                </a:lnTo>
                <a:lnTo>
                  <a:pt x="331383" y="514349"/>
                </a:lnTo>
                <a:lnTo>
                  <a:pt x="322602" y="473709"/>
                </a:lnTo>
                <a:lnTo>
                  <a:pt x="319144" y="466089"/>
                </a:lnTo>
                <a:lnTo>
                  <a:pt x="315245" y="457199"/>
                </a:lnTo>
                <a:lnTo>
                  <a:pt x="310941" y="449579"/>
                </a:lnTo>
                <a:lnTo>
                  <a:pt x="308287" y="445769"/>
                </a:lnTo>
                <a:lnTo>
                  <a:pt x="306268" y="441959"/>
                </a:lnTo>
                <a:lnTo>
                  <a:pt x="304159" y="439419"/>
                </a:lnTo>
                <a:lnTo>
                  <a:pt x="298148" y="430529"/>
                </a:lnTo>
                <a:lnTo>
                  <a:pt x="294007" y="425450"/>
                </a:lnTo>
                <a:close/>
              </a:path>
              <a:path w="474980" h="633730">
                <a:moveTo>
                  <a:pt x="411656" y="228599"/>
                </a:moveTo>
                <a:lnTo>
                  <a:pt x="364484" y="228599"/>
                </a:lnTo>
                <a:lnTo>
                  <a:pt x="384752" y="247649"/>
                </a:lnTo>
                <a:lnTo>
                  <a:pt x="396530" y="260349"/>
                </a:lnTo>
                <a:lnTo>
                  <a:pt x="423167" y="294639"/>
                </a:lnTo>
                <a:lnTo>
                  <a:pt x="438003" y="331469"/>
                </a:lnTo>
                <a:lnTo>
                  <a:pt x="441978" y="389889"/>
                </a:lnTo>
                <a:lnTo>
                  <a:pt x="441564" y="405129"/>
                </a:lnTo>
                <a:lnTo>
                  <a:pt x="441002" y="419100"/>
                </a:lnTo>
                <a:lnTo>
                  <a:pt x="440816" y="425450"/>
                </a:lnTo>
                <a:lnTo>
                  <a:pt x="440170" y="516889"/>
                </a:lnTo>
                <a:lnTo>
                  <a:pt x="439973" y="541019"/>
                </a:lnTo>
                <a:lnTo>
                  <a:pt x="439807" y="613410"/>
                </a:lnTo>
                <a:lnTo>
                  <a:pt x="439630" y="627379"/>
                </a:lnTo>
                <a:lnTo>
                  <a:pt x="439338" y="633729"/>
                </a:lnTo>
                <a:lnTo>
                  <a:pt x="472345" y="633729"/>
                </a:lnTo>
                <a:lnTo>
                  <a:pt x="472561" y="628650"/>
                </a:lnTo>
                <a:lnTo>
                  <a:pt x="472771" y="613410"/>
                </a:lnTo>
                <a:lnTo>
                  <a:pt x="472955" y="541019"/>
                </a:lnTo>
                <a:lnTo>
                  <a:pt x="473362" y="485139"/>
                </a:lnTo>
                <a:lnTo>
                  <a:pt x="473488" y="463549"/>
                </a:lnTo>
                <a:lnTo>
                  <a:pt x="473611" y="430529"/>
                </a:lnTo>
                <a:lnTo>
                  <a:pt x="473662" y="427989"/>
                </a:lnTo>
                <a:lnTo>
                  <a:pt x="474837" y="396239"/>
                </a:lnTo>
                <a:lnTo>
                  <a:pt x="474717" y="363219"/>
                </a:lnTo>
                <a:lnTo>
                  <a:pt x="472649" y="337819"/>
                </a:lnTo>
                <a:lnTo>
                  <a:pt x="466834" y="312419"/>
                </a:lnTo>
                <a:lnTo>
                  <a:pt x="462672" y="300989"/>
                </a:lnTo>
                <a:lnTo>
                  <a:pt x="457655" y="289559"/>
                </a:lnTo>
                <a:lnTo>
                  <a:pt x="451871" y="279399"/>
                </a:lnTo>
                <a:lnTo>
                  <a:pt x="445409" y="267969"/>
                </a:lnTo>
                <a:lnTo>
                  <a:pt x="434028" y="252729"/>
                </a:lnTo>
                <a:lnTo>
                  <a:pt x="421941" y="238759"/>
                </a:lnTo>
                <a:lnTo>
                  <a:pt x="411656" y="228599"/>
                </a:lnTo>
                <a:close/>
              </a:path>
              <a:path w="474980" h="633730">
                <a:moveTo>
                  <a:pt x="244964" y="427989"/>
                </a:moveTo>
                <a:lnTo>
                  <a:pt x="182404" y="427989"/>
                </a:lnTo>
                <a:lnTo>
                  <a:pt x="189977" y="430529"/>
                </a:lnTo>
                <a:lnTo>
                  <a:pt x="205847" y="433069"/>
                </a:lnTo>
                <a:lnTo>
                  <a:pt x="223713" y="433069"/>
                </a:lnTo>
                <a:lnTo>
                  <a:pt x="233058" y="431799"/>
                </a:lnTo>
                <a:lnTo>
                  <a:pt x="242080" y="429259"/>
                </a:lnTo>
                <a:lnTo>
                  <a:pt x="244964" y="427989"/>
                </a:lnTo>
                <a:close/>
              </a:path>
              <a:path w="474980" h="633730">
                <a:moveTo>
                  <a:pt x="283883" y="275589"/>
                </a:moveTo>
                <a:lnTo>
                  <a:pt x="214091" y="275589"/>
                </a:lnTo>
                <a:lnTo>
                  <a:pt x="238482" y="280669"/>
                </a:lnTo>
                <a:lnTo>
                  <a:pt x="258400" y="294639"/>
                </a:lnTo>
                <a:lnTo>
                  <a:pt x="271829" y="313689"/>
                </a:lnTo>
                <a:lnTo>
                  <a:pt x="276753" y="337819"/>
                </a:lnTo>
                <a:lnTo>
                  <a:pt x="271829" y="363219"/>
                </a:lnTo>
                <a:lnTo>
                  <a:pt x="258400" y="382269"/>
                </a:lnTo>
                <a:lnTo>
                  <a:pt x="238482" y="396239"/>
                </a:lnTo>
                <a:lnTo>
                  <a:pt x="214091" y="401319"/>
                </a:lnTo>
                <a:lnTo>
                  <a:pt x="284574" y="401319"/>
                </a:lnTo>
                <a:lnTo>
                  <a:pt x="291399" y="393699"/>
                </a:lnTo>
                <a:lnTo>
                  <a:pt x="300873" y="377189"/>
                </a:lnTo>
                <a:lnTo>
                  <a:pt x="306876" y="358139"/>
                </a:lnTo>
                <a:lnTo>
                  <a:pt x="308973" y="337819"/>
                </a:lnTo>
                <a:lnTo>
                  <a:pt x="304315" y="308609"/>
                </a:lnTo>
                <a:lnTo>
                  <a:pt x="291326" y="283209"/>
                </a:lnTo>
                <a:lnTo>
                  <a:pt x="283883" y="275589"/>
                </a:lnTo>
                <a:close/>
              </a:path>
              <a:path w="474980" h="633730">
                <a:moveTo>
                  <a:pt x="242811" y="80009"/>
                </a:moveTo>
                <a:lnTo>
                  <a:pt x="160738" y="80009"/>
                </a:lnTo>
                <a:lnTo>
                  <a:pt x="194127" y="86359"/>
                </a:lnTo>
                <a:lnTo>
                  <a:pt x="221397" y="105409"/>
                </a:lnTo>
                <a:lnTo>
                  <a:pt x="239784" y="132079"/>
                </a:lnTo>
                <a:lnTo>
                  <a:pt x="246527" y="166369"/>
                </a:lnTo>
                <a:lnTo>
                  <a:pt x="242405" y="191769"/>
                </a:lnTo>
                <a:lnTo>
                  <a:pt x="230901" y="215899"/>
                </a:lnTo>
                <a:lnTo>
                  <a:pt x="213303" y="233679"/>
                </a:lnTo>
                <a:lnTo>
                  <a:pt x="190901" y="246379"/>
                </a:lnTo>
                <a:lnTo>
                  <a:pt x="187599" y="247649"/>
                </a:lnTo>
                <a:lnTo>
                  <a:pt x="184373" y="247649"/>
                </a:lnTo>
                <a:lnTo>
                  <a:pt x="181223" y="248919"/>
                </a:lnTo>
                <a:lnTo>
                  <a:pt x="174657" y="251459"/>
                </a:lnTo>
                <a:lnTo>
                  <a:pt x="250835" y="251459"/>
                </a:lnTo>
                <a:lnTo>
                  <a:pt x="246247" y="248919"/>
                </a:lnTo>
                <a:lnTo>
                  <a:pt x="250894" y="243839"/>
                </a:lnTo>
                <a:lnTo>
                  <a:pt x="255244" y="238759"/>
                </a:lnTo>
                <a:lnTo>
                  <a:pt x="259286" y="233679"/>
                </a:lnTo>
                <a:lnTo>
                  <a:pt x="263011" y="227329"/>
                </a:lnTo>
                <a:lnTo>
                  <a:pt x="410370" y="227329"/>
                </a:lnTo>
                <a:lnTo>
                  <a:pt x="409085" y="226059"/>
                </a:lnTo>
                <a:lnTo>
                  <a:pt x="392932" y="209549"/>
                </a:lnTo>
                <a:lnTo>
                  <a:pt x="396602" y="205739"/>
                </a:lnTo>
                <a:lnTo>
                  <a:pt x="304985" y="205739"/>
                </a:lnTo>
                <a:lnTo>
                  <a:pt x="297358" y="204469"/>
                </a:lnTo>
                <a:lnTo>
                  <a:pt x="289969" y="201929"/>
                </a:lnTo>
                <a:lnTo>
                  <a:pt x="282848" y="199389"/>
                </a:lnTo>
                <a:lnTo>
                  <a:pt x="276029" y="196849"/>
                </a:lnTo>
                <a:lnTo>
                  <a:pt x="277724" y="189229"/>
                </a:lnTo>
                <a:lnTo>
                  <a:pt x="278953" y="181609"/>
                </a:lnTo>
                <a:lnTo>
                  <a:pt x="279701" y="173989"/>
                </a:lnTo>
                <a:lnTo>
                  <a:pt x="279953" y="166369"/>
                </a:lnTo>
                <a:lnTo>
                  <a:pt x="277193" y="140969"/>
                </a:lnTo>
                <a:lnTo>
                  <a:pt x="269303" y="116839"/>
                </a:lnTo>
                <a:lnTo>
                  <a:pt x="256866" y="95249"/>
                </a:lnTo>
                <a:lnTo>
                  <a:pt x="242811" y="80009"/>
                </a:lnTo>
                <a:close/>
              </a:path>
              <a:path w="474980" h="633730">
                <a:moveTo>
                  <a:pt x="410370" y="227329"/>
                </a:moveTo>
                <a:lnTo>
                  <a:pt x="263011" y="227329"/>
                </a:lnTo>
                <a:lnTo>
                  <a:pt x="275120" y="232409"/>
                </a:lnTo>
                <a:lnTo>
                  <a:pt x="287860" y="236219"/>
                </a:lnTo>
                <a:lnTo>
                  <a:pt x="301146" y="238759"/>
                </a:lnTo>
                <a:lnTo>
                  <a:pt x="327985" y="238759"/>
                </a:lnTo>
                <a:lnTo>
                  <a:pt x="340664" y="236219"/>
                </a:lnTo>
                <a:lnTo>
                  <a:pt x="352855" y="232409"/>
                </a:lnTo>
                <a:lnTo>
                  <a:pt x="364484" y="228599"/>
                </a:lnTo>
                <a:lnTo>
                  <a:pt x="411656" y="228599"/>
                </a:lnTo>
                <a:lnTo>
                  <a:pt x="410370" y="227329"/>
                </a:lnTo>
                <a:close/>
              </a:path>
              <a:path w="474980" h="633730">
                <a:moveTo>
                  <a:pt x="305010" y="204469"/>
                </a:moveTo>
                <a:lnTo>
                  <a:pt x="304985" y="205739"/>
                </a:lnTo>
                <a:lnTo>
                  <a:pt x="308300" y="205739"/>
                </a:lnTo>
                <a:lnTo>
                  <a:pt x="305010" y="204469"/>
                </a:lnTo>
                <a:close/>
              </a:path>
              <a:path w="474980" h="633730">
                <a:moveTo>
                  <a:pt x="397419" y="34289"/>
                </a:moveTo>
                <a:lnTo>
                  <a:pt x="314891" y="34289"/>
                </a:lnTo>
                <a:lnTo>
                  <a:pt x="348287" y="40639"/>
                </a:lnTo>
                <a:lnTo>
                  <a:pt x="375560" y="59689"/>
                </a:lnTo>
                <a:lnTo>
                  <a:pt x="393949" y="86359"/>
                </a:lnTo>
                <a:lnTo>
                  <a:pt x="400692" y="119379"/>
                </a:lnTo>
                <a:lnTo>
                  <a:pt x="397990" y="140969"/>
                </a:lnTo>
                <a:lnTo>
                  <a:pt x="378404" y="177799"/>
                </a:lnTo>
                <a:lnTo>
                  <a:pt x="340459" y="201929"/>
                </a:lnTo>
                <a:lnTo>
                  <a:pt x="315018" y="205739"/>
                </a:lnTo>
                <a:lnTo>
                  <a:pt x="396602" y="205739"/>
                </a:lnTo>
                <a:lnTo>
                  <a:pt x="410058" y="191769"/>
                </a:lnTo>
                <a:lnTo>
                  <a:pt x="423069" y="170179"/>
                </a:lnTo>
                <a:lnTo>
                  <a:pt x="431337" y="146049"/>
                </a:lnTo>
                <a:lnTo>
                  <a:pt x="434233" y="119379"/>
                </a:lnTo>
                <a:lnTo>
                  <a:pt x="424864" y="73659"/>
                </a:lnTo>
                <a:lnTo>
                  <a:pt x="399314" y="35559"/>
                </a:lnTo>
                <a:lnTo>
                  <a:pt x="397419" y="34289"/>
                </a:lnTo>
                <a:close/>
              </a:path>
              <a:path w="474980" h="633730">
                <a:moveTo>
                  <a:pt x="315018" y="0"/>
                </a:moveTo>
                <a:lnTo>
                  <a:pt x="266915" y="10159"/>
                </a:lnTo>
                <a:lnTo>
                  <a:pt x="251645" y="19049"/>
                </a:lnTo>
                <a:lnTo>
                  <a:pt x="249930" y="20319"/>
                </a:lnTo>
                <a:lnTo>
                  <a:pt x="239012" y="27939"/>
                </a:lnTo>
                <a:lnTo>
                  <a:pt x="229088" y="36829"/>
                </a:lnTo>
                <a:lnTo>
                  <a:pt x="220257" y="46989"/>
                </a:lnTo>
                <a:lnTo>
                  <a:pt x="212618" y="58419"/>
                </a:lnTo>
                <a:lnTo>
                  <a:pt x="255127" y="58419"/>
                </a:lnTo>
                <a:lnTo>
                  <a:pt x="260087" y="53339"/>
                </a:lnTo>
                <a:lnTo>
                  <a:pt x="268320" y="48259"/>
                </a:lnTo>
                <a:lnTo>
                  <a:pt x="314891" y="34289"/>
                </a:lnTo>
                <a:lnTo>
                  <a:pt x="397419" y="34289"/>
                </a:lnTo>
                <a:lnTo>
                  <a:pt x="361420" y="10159"/>
                </a:lnTo>
                <a:lnTo>
                  <a:pt x="315018" y="0"/>
                </a:lnTo>
                <a:close/>
              </a:path>
            </a:pathLst>
          </a:custGeom>
          <a:solidFill>
            <a:srgbClr val="006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Прямоугольник 92"/>
          <p:cNvSpPr/>
          <p:nvPr/>
        </p:nvSpPr>
        <p:spPr>
          <a:xfrm>
            <a:off x="82354" y="43186"/>
            <a:ext cx="2400029" cy="898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ru-RU"/>
          </a:p>
        </p:txBody>
      </p:sp>
      <p:pic>
        <p:nvPicPr>
          <p:cNvPr id="95" name="Picture 3" descr="C:\Users\pressa\Desktop\Лого - Детский технопарк РГС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77" y="303179"/>
            <a:ext cx="1552960" cy="580702"/>
          </a:xfrm>
          <a:prstGeom prst="rect">
            <a:avLst/>
          </a:prstGeom>
          <a:noFill/>
        </p:spPr>
      </p:pic>
      <p:pic>
        <p:nvPicPr>
          <p:cNvPr id="94" name="Picture 3" descr="C:\Users\pressa\Desktop\Лого - Детский технопарк РГС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77" y="303179"/>
            <a:ext cx="1552960" cy="580702"/>
          </a:xfrm>
          <a:prstGeom prst="rect">
            <a:avLst/>
          </a:prstGeom>
          <a:noFill/>
        </p:spPr>
      </p:pic>
      <p:sp>
        <p:nvSpPr>
          <p:cNvPr id="96" name="Прямоугольник 95"/>
          <p:cNvSpPr/>
          <p:nvPr/>
        </p:nvSpPr>
        <p:spPr>
          <a:xfrm>
            <a:off x="505888" y="181383"/>
            <a:ext cx="2117672" cy="8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0" tIns="41980" rIns="83960" bIns="41980"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2144713" y="115888"/>
            <a:ext cx="46037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5" name="object 5"/>
          <p:cNvSpPr>
            <a:spLocks noChangeArrowheads="1"/>
          </p:cNvSpPr>
          <p:nvPr/>
        </p:nvSpPr>
        <p:spPr bwMode="auto">
          <a:xfrm>
            <a:off x="974725" y="188913"/>
            <a:ext cx="901700" cy="3968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6" name="object 6"/>
          <p:cNvSpPr>
            <a:spLocks/>
          </p:cNvSpPr>
          <p:nvPr/>
        </p:nvSpPr>
        <p:spPr bwMode="auto">
          <a:xfrm>
            <a:off x="573088" y="192088"/>
            <a:ext cx="303212" cy="395287"/>
          </a:xfrm>
          <a:custGeom>
            <a:avLst/>
            <a:gdLst>
              <a:gd name="T0" fmla="*/ 15398 w 327660"/>
              <a:gd name="T1" fmla="*/ 51340 h 436879"/>
              <a:gd name="T2" fmla="*/ 23109 w 327660"/>
              <a:gd name="T3" fmla="*/ 72447 h 436879"/>
              <a:gd name="T4" fmla="*/ 0 w 327660"/>
              <a:gd name="T5" fmla="*/ 122646 h 436879"/>
              <a:gd name="T6" fmla="*/ 818 w 327660"/>
              <a:gd name="T7" fmla="*/ 196234 h 436879"/>
              <a:gd name="T8" fmla="*/ 12730 w 327660"/>
              <a:gd name="T9" fmla="*/ 136336 h 436879"/>
              <a:gd name="T10" fmla="*/ 19201 w 327660"/>
              <a:gd name="T11" fmla="*/ 92412 h 436879"/>
              <a:gd name="T12" fmla="*/ 31337 w 327660"/>
              <a:gd name="T13" fmla="*/ 79863 h 436879"/>
              <a:gd name="T14" fmla="*/ 37114 w 327660"/>
              <a:gd name="T15" fmla="*/ 70164 h 436879"/>
              <a:gd name="T16" fmla="*/ 47228 w 327660"/>
              <a:gd name="T17" fmla="*/ 26811 h 436879"/>
              <a:gd name="T18" fmla="*/ 93704 w 327660"/>
              <a:gd name="T19" fmla="*/ 18825 h 436879"/>
              <a:gd name="T20" fmla="*/ 59612 w 327660"/>
              <a:gd name="T21" fmla="*/ 14261 h 436879"/>
              <a:gd name="T22" fmla="*/ 45495 w 327660"/>
              <a:gd name="T23" fmla="*/ 86709 h 436879"/>
              <a:gd name="T24" fmla="*/ 44219 w 327660"/>
              <a:gd name="T25" fmla="*/ 104962 h 436879"/>
              <a:gd name="T26" fmla="*/ 54000 w 327660"/>
              <a:gd name="T27" fmla="*/ 130062 h 436879"/>
              <a:gd name="T28" fmla="*/ 39036 w 327660"/>
              <a:gd name="T29" fmla="*/ 196234 h 436879"/>
              <a:gd name="T30" fmla="*/ 52333 w 327660"/>
              <a:gd name="T31" fmla="*/ 155161 h 436879"/>
              <a:gd name="T32" fmla="*/ 109197 w 327660"/>
              <a:gd name="T33" fmla="*/ 131773 h 436879"/>
              <a:gd name="T34" fmla="*/ 79405 w 327660"/>
              <a:gd name="T35" fmla="*/ 124357 h 436879"/>
              <a:gd name="T36" fmla="*/ 57996 w 327660"/>
              <a:gd name="T37" fmla="*/ 96976 h 436879"/>
              <a:gd name="T38" fmla="*/ 100692 w 327660"/>
              <a:gd name="T39" fmla="*/ 81574 h 436879"/>
              <a:gd name="T40" fmla="*/ 98007 w 327660"/>
              <a:gd name="T41" fmla="*/ 136336 h 436879"/>
              <a:gd name="T42" fmla="*/ 110543 w 327660"/>
              <a:gd name="T43" fmla="*/ 173414 h 436879"/>
              <a:gd name="T44" fmla="*/ 122970 w 327660"/>
              <a:gd name="T45" fmla="*/ 168851 h 436879"/>
              <a:gd name="T46" fmla="*/ 115327 w 327660"/>
              <a:gd name="T47" fmla="*/ 139189 h 436879"/>
              <a:gd name="T48" fmla="*/ 109197 w 327660"/>
              <a:gd name="T49" fmla="*/ 131773 h 436879"/>
              <a:gd name="T50" fmla="*/ 151179 w 327660"/>
              <a:gd name="T51" fmla="*/ 84426 h 436879"/>
              <a:gd name="T52" fmla="*/ 163926 w 327660"/>
              <a:gd name="T53" fmla="*/ 120935 h 436879"/>
              <a:gd name="T54" fmla="*/ 163222 w 327660"/>
              <a:gd name="T55" fmla="*/ 163719 h 436879"/>
              <a:gd name="T56" fmla="*/ 175270 w 327660"/>
              <a:gd name="T57" fmla="*/ 195092 h 436879"/>
              <a:gd name="T58" fmla="*/ 176123 w 327660"/>
              <a:gd name="T59" fmla="*/ 122646 h 436879"/>
              <a:gd name="T60" fmla="*/ 156498 w 327660"/>
              <a:gd name="T61" fmla="*/ 74157 h 436879"/>
              <a:gd name="T62" fmla="*/ 75286 w 327660"/>
              <a:gd name="T63" fmla="*/ 134055 h 436879"/>
              <a:gd name="T64" fmla="*/ 79405 w 327660"/>
              <a:gd name="T65" fmla="*/ 85567 h 436879"/>
              <a:gd name="T66" fmla="*/ 100819 w 327660"/>
              <a:gd name="T67" fmla="*/ 112378 h 436879"/>
              <a:gd name="T68" fmla="*/ 108076 w 327660"/>
              <a:gd name="T69" fmla="*/ 122075 h 436879"/>
              <a:gd name="T70" fmla="*/ 108051 w 327660"/>
              <a:gd name="T71" fmla="*/ 87849 h 436879"/>
              <a:gd name="T72" fmla="*/ 82117 w 327660"/>
              <a:gd name="T73" fmla="*/ 32515 h 436879"/>
              <a:gd name="T74" fmla="*/ 79116 w 327660"/>
              <a:gd name="T75" fmla="*/ 72447 h 436879"/>
              <a:gd name="T76" fmla="*/ 64782 w 327660"/>
              <a:gd name="T77" fmla="*/ 77581 h 436879"/>
              <a:gd name="T78" fmla="*/ 95789 w 327660"/>
              <a:gd name="T79" fmla="*/ 73017 h 436879"/>
              <a:gd name="T80" fmla="*/ 114344 w 327660"/>
              <a:gd name="T81" fmla="*/ 63889 h 436879"/>
              <a:gd name="T82" fmla="*/ 103329 w 327660"/>
              <a:gd name="T83" fmla="*/ 57616 h 436879"/>
              <a:gd name="T84" fmla="*/ 95270 w 327660"/>
              <a:gd name="T85" fmla="*/ 29663 h 436879"/>
              <a:gd name="T86" fmla="*/ 106765 w 327660"/>
              <a:gd name="T87" fmla="*/ 73017 h 436879"/>
              <a:gd name="T88" fmla="*/ 151729 w 327660"/>
              <a:gd name="T89" fmla="*/ 70164 h 436879"/>
              <a:gd name="T90" fmla="*/ 146113 w 327660"/>
              <a:gd name="T91" fmla="*/ 26811 h 436879"/>
              <a:gd name="T92" fmla="*/ 147009 w 327660"/>
              <a:gd name="T93" fmla="*/ 63889 h 436879"/>
              <a:gd name="T94" fmla="*/ 157582 w 327660"/>
              <a:gd name="T95" fmla="*/ 22818 h 436879"/>
              <a:gd name="T96" fmla="*/ 88650 w 327660"/>
              <a:gd name="T97" fmla="*/ 8557 h 436879"/>
              <a:gd name="T98" fmla="*/ 96462 w 327660"/>
              <a:gd name="T99" fmla="*/ 16543 h 436879"/>
              <a:gd name="T100" fmla="*/ 112211 w 327660"/>
              <a:gd name="T101" fmla="*/ 10838 h 4368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7660"/>
              <a:gd name="T154" fmla="*/ 0 h 436879"/>
              <a:gd name="T155" fmla="*/ 327660 w 327660"/>
              <a:gd name="T156" fmla="*/ 436879 h 4368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27" name="Picture 3" descr="Z:\Дейко\logo2016_.jpg"/>
          <p:cNvPicPr>
            <a:picLocks noChangeAspect="1" noChangeArrowheads="1"/>
          </p:cNvPicPr>
          <p:nvPr/>
        </p:nvPicPr>
        <p:blipFill>
          <a:blip r:embed="rId5" cstate="print"/>
          <a:srcRect t="13695" r="59143" b="20571"/>
          <a:stretch>
            <a:fillRect/>
          </a:stretch>
        </p:blipFill>
        <p:spPr bwMode="auto">
          <a:xfrm>
            <a:off x="8841432" y="116632"/>
            <a:ext cx="807830" cy="611811"/>
          </a:xfrm>
          <a:prstGeom prst="rect">
            <a:avLst/>
          </a:prstGeom>
          <a:noFill/>
        </p:spPr>
      </p:pic>
      <p:sp>
        <p:nvSpPr>
          <p:cNvPr id="128" name="Текст 2"/>
          <p:cNvSpPr txBox="1">
            <a:spLocks/>
          </p:cNvSpPr>
          <p:nvPr/>
        </p:nvSpPr>
        <p:spPr bwMode="auto">
          <a:xfrm>
            <a:off x="2291336" y="230841"/>
            <a:ext cx="5832475" cy="3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tabLst>
                <a:tab pos="87313" algn="l"/>
              </a:tabLst>
            </a:pPr>
            <a:r>
              <a:rPr lang="ru-RU" altLang="ru-RU" sz="2000" dirty="0">
                <a:solidFill>
                  <a:srgbClr val="404040"/>
                </a:solidFill>
                <a:latin typeface="Museo Sans Cyrl 500" pitchFamily="50" charset="-52"/>
              </a:rPr>
              <a:t>КАЧЕСТВЕННЫЕ РЕЗУЛЬТАТЫ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60512" y="764704"/>
            <a:ext cx="8929687" cy="57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R="164368" lvl="0" indent="9525" algn="just">
              <a:spcBef>
                <a:spcPts val="551"/>
              </a:spcBef>
              <a:buClr>
                <a:schemeClr val="tx2"/>
              </a:buClr>
              <a:buSzPct val="150000"/>
            </a:pPr>
            <a:r>
              <a:rPr lang="ru-RU" altLang="ru-RU" sz="1400" spc="-14" dirty="0" smtClean="0">
                <a:cs typeface="Arial"/>
              </a:rPr>
              <a:t>В рамках выполнения Государственного задания РУМЦ удалось установить сетевое взаимодействие с 24 ВУЗами в 4 регионах Российской Федерации, результатом которого явилось: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183495" y="1830922"/>
            <a:ext cx="4179462" cy="2369933"/>
            <a:chOff x="1141190" y="1701544"/>
            <a:chExt cx="5316856" cy="3662207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141190" y="1701544"/>
              <a:ext cx="5206255" cy="69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41190" y="2530723"/>
              <a:ext cx="5216274" cy="898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141190" y="3567197"/>
              <a:ext cx="5243035" cy="62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1141190" y="4327277"/>
              <a:ext cx="5206255" cy="1036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162787" y="1722845"/>
              <a:ext cx="1341192" cy="690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>
                <a:spcAft>
                  <a:spcPts val="551"/>
                </a:spcAft>
              </a:pP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состояния </a:t>
              </a:r>
              <a:r>
                <a:rPr lang="ru-RU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высшего инклюзивного </a:t>
              </a: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образования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552971" y="1701544"/>
              <a:ext cx="1905905" cy="690982"/>
            </a:xfrm>
            <a:prstGeom prst="rect">
              <a:avLst/>
            </a:prstGeom>
            <a:solidFill>
              <a:srgbClr val="2BAB9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  <p:pic>
          <p:nvPicPr>
            <p:cNvPr id="90" name="Picture 3" descr="C:\Users\dejkoia\Desktop\договор (1)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00977" y="4583734"/>
              <a:ext cx="578173" cy="565960"/>
            </a:xfrm>
            <a:prstGeom prst="rect">
              <a:avLst/>
            </a:prstGeom>
            <a:noFill/>
          </p:spPr>
        </p:pic>
        <p:pic>
          <p:nvPicPr>
            <p:cNvPr id="91" name="Picture 5" descr="C:\Users\dejkoia\Desktop\160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6015" r="9774"/>
            <a:stretch>
              <a:fillRect/>
            </a:stretch>
          </p:blipFill>
          <p:spPr bwMode="auto">
            <a:xfrm>
              <a:off x="3037734" y="3662860"/>
              <a:ext cx="323268" cy="375773"/>
            </a:xfrm>
            <a:prstGeom prst="rect">
              <a:avLst/>
            </a:prstGeom>
            <a:noFill/>
          </p:spPr>
        </p:pic>
        <p:sp>
          <p:nvSpPr>
            <p:cNvPr id="92" name="TextBox 91"/>
            <p:cNvSpPr txBox="1"/>
            <p:nvPr/>
          </p:nvSpPr>
          <p:spPr>
            <a:xfrm>
              <a:off x="3361287" y="3708794"/>
              <a:ext cx="1225129" cy="51148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151</a:t>
              </a: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(человек)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pic>
          <p:nvPicPr>
            <p:cNvPr id="97" name="Picture 2" descr="C:\Users\dejkoia\Desktop\договор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90124" y="2806028"/>
              <a:ext cx="381639" cy="373578"/>
            </a:xfrm>
            <a:prstGeom prst="rect">
              <a:avLst/>
            </a:prstGeom>
            <a:noFill/>
          </p:spPr>
        </p:pic>
        <p:pic>
          <p:nvPicPr>
            <p:cNvPr id="98" name="Picture 3" descr="C:\Users\dejkoia\Desktop\договор (1)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90124" y="4645769"/>
              <a:ext cx="381639" cy="373578"/>
            </a:xfrm>
            <a:prstGeom prst="rect">
              <a:avLst/>
            </a:prstGeom>
            <a:noFill/>
          </p:spPr>
        </p:pic>
        <p:pic>
          <p:nvPicPr>
            <p:cNvPr id="112" name="Picture 5" descr="C:\Users\dejkoia\Desktop\160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6015" r="9774"/>
            <a:stretch>
              <a:fillRect/>
            </a:stretch>
          </p:blipFill>
          <p:spPr bwMode="auto">
            <a:xfrm>
              <a:off x="4897250" y="3701049"/>
              <a:ext cx="323268" cy="375773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5376535" y="1839741"/>
              <a:ext cx="360491" cy="51148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4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76535" y="2803068"/>
              <a:ext cx="505276" cy="51148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14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76535" y="3701345"/>
              <a:ext cx="505276" cy="51148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12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76535" y="4668720"/>
              <a:ext cx="360491" cy="51148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4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pic>
          <p:nvPicPr>
            <p:cNvPr id="117" name="Picture 5" descr="C:\Users\dejkoia\Desktop\160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6015" r="9774"/>
            <a:stretch>
              <a:fillRect/>
            </a:stretch>
          </p:blipFill>
          <p:spPr bwMode="auto">
            <a:xfrm>
              <a:off x="3037734" y="2844304"/>
              <a:ext cx="323268" cy="375773"/>
            </a:xfrm>
            <a:prstGeom prst="rect">
              <a:avLst/>
            </a:prstGeom>
            <a:noFill/>
          </p:spPr>
        </p:pic>
        <p:sp>
          <p:nvSpPr>
            <p:cNvPr id="118" name="Прямоугольник 117"/>
            <p:cNvSpPr/>
            <p:nvPr/>
          </p:nvSpPr>
          <p:spPr>
            <a:xfrm>
              <a:off x="1162787" y="2605489"/>
              <a:ext cx="1341192" cy="898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>
                <a:spcAft>
                  <a:spcPts val="551"/>
                </a:spcAft>
              </a:pP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образовательных потребностей абитуриентов с инвалидностью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1162787" y="3598463"/>
              <a:ext cx="1341192" cy="62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>
                <a:spcAft>
                  <a:spcPts val="551"/>
                </a:spcAft>
              </a:pP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трудоустройства </a:t>
              </a:r>
              <a:r>
                <a:rPr lang="ru-RU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выпускников с </a:t>
              </a: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инвалидностью</a:t>
              </a:r>
              <a:endPara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itchFamily="50" charset="-52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2536850" y="1722845"/>
              <a:ext cx="1905904" cy="1727456"/>
            </a:xfrm>
            <a:prstGeom prst="rect">
              <a:avLst/>
            </a:prstGeom>
            <a:solidFill>
              <a:srgbClr val="2BAB9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162787" y="4260446"/>
              <a:ext cx="1341192" cy="1036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>
                <a:spcAft>
                  <a:spcPts val="551"/>
                </a:spcAft>
              </a:pPr>
              <a:r>
                <a:rPr lang="ru-RU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регионального </a:t>
              </a:r>
              <a:r>
                <a:rPr lang="ru-RU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300" pitchFamily="50" charset="-52"/>
                </a:rPr>
                <a:t>рынка труда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52891" y="1834299"/>
              <a:ext cx="1008969" cy="55904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24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 </a:t>
              </a: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(вузов)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69683" y="2826150"/>
              <a:ext cx="1310778" cy="1034649"/>
            </a:xfrm>
            <a:prstGeom prst="rect">
              <a:avLst/>
            </a:prstGeom>
            <a:noFill/>
          </p:spPr>
          <p:txBody>
            <a:bodyPr wrap="none" lIns="83960" tIns="41980" rIns="83960" bIns="41980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 262</a:t>
              </a:r>
              <a:r>
                <a:rPr lang="ru-RU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(человек</a:t>
              </a: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900" pitchFamily="50" charset="-52"/>
                </a:rPr>
                <a:t>)</a:t>
              </a:r>
            </a:p>
            <a:p>
              <a:endPara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2536850" y="3614658"/>
              <a:ext cx="1905904" cy="621883"/>
            </a:xfrm>
            <a:prstGeom prst="rect">
              <a:avLst/>
            </a:prstGeom>
            <a:solidFill>
              <a:srgbClr val="2BAB9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36850" y="3503385"/>
              <a:ext cx="1905904" cy="1796553"/>
            </a:xfrm>
            <a:prstGeom prst="rect">
              <a:avLst/>
            </a:prstGeom>
            <a:solidFill>
              <a:srgbClr val="2BAB9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4552142" y="2501934"/>
              <a:ext cx="1905904" cy="1727457"/>
            </a:xfrm>
            <a:prstGeom prst="rect">
              <a:avLst/>
            </a:prstGeom>
            <a:solidFill>
              <a:srgbClr val="F39D03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60537" y="1723026"/>
              <a:ext cx="1905904" cy="690981"/>
            </a:xfrm>
            <a:prstGeom prst="rect">
              <a:avLst/>
            </a:prstGeom>
            <a:solidFill>
              <a:srgbClr val="F39D0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sz="1600" dirty="0">
                <a:latin typeface="Museo Sans Cyrl 700" pitchFamily="50" charset="-52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4460537" y="4393565"/>
              <a:ext cx="1905904" cy="621884"/>
            </a:xfrm>
            <a:prstGeom prst="rect">
              <a:avLst/>
            </a:prstGeom>
            <a:solidFill>
              <a:srgbClr val="F39D0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60" tIns="41980" rIns="83960" bIns="41980" rtlCol="0" anchor="ctr"/>
            <a:lstStyle/>
            <a:p>
              <a:pPr algn="ctr"/>
              <a:endParaRPr lang="ru-RU" dirty="0">
                <a:latin typeface="Museo Sans Cyrl 700" pitchFamily="50" charset="-52"/>
              </a:endParaRP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1352600" y="1412776"/>
            <a:ext cx="14798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i="1" dirty="0" smtClean="0"/>
              <a:t>Кол-во участвующих </a:t>
            </a:r>
          </a:p>
          <a:p>
            <a:pPr algn="ctr"/>
            <a:r>
              <a:rPr lang="ru-RU" sz="1050" b="1" i="1" dirty="0" smtClean="0"/>
              <a:t>в мониторинге</a:t>
            </a:r>
            <a:endParaRPr lang="ru-RU" sz="1050" b="1" i="1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936776" y="1556792"/>
            <a:ext cx="11544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i="1" dirty="0" smtClean="0"/>
              <a:t>Кол-во регионов</a:t>
            </a:r>
            <a:endParaRPr lang="ru-RU" sz="1050" b="1" i="1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200472" y="1484784"/>
            <a:ext cx="9637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i="1" dirty="0" smtClean="0"/>
              <a:t>Мониторинг</a:t>
            </a:r>
            <a:endParaRPr lang="ru-RU" sz="1050" b="1" i="1" dirty="0"/>
          </a:p>
        </p:txBody>
      </p:sp>
      <p:pic>
        <p:nvPicPr>
          <p:cNvPr id="5122" name="Picture 2" descr="https://vse-footbolki.ru/image/cache/catalog/i/he/ip/1ff44fe3e78ccfa1a8bd40fe8e0885a2-500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0792" y="1916832"/>
            <a:ext cx="370012" cy="370012"/>
          </a:xfrm>
          <a:prstGeom prst="rect">
            <a:avLst/>
          </a:prstGeom>
          <a:noFill/>
        </p:spPr>
      </p:pic>
      <p:pic>
        <p:nvPicPr>
          <p:cNvPr id="152" name="Picture 2" descr="https://vse-footbolki.ru/image/cache/catalog/i/he/ip/1ff44fe3e78ccfa1a8bd40fe8e0885a2-500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0792" y="2492896"/>
            <a:ext cx="370012" cy="370012"/>
          </a:xfrm>
          <a:prstGeom prst="rect">
            <a:avLst/>
          </a:prstGeom>
          <a:noFill/>
        </p:spPr>
      </p:pic>
      <p:pic>
        <p:nvPicPr>
          <p:cNvPr id="153" name="Picture 2" descr="https://vse-footbolki.ru/image/cache/catalog/i/he/ip/1ff44fe3e78ccfa1a8bd40fe8e0885a2-500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0792" y="3068960"/>
            <a:ext cx="370012" cy="370012"/>
          </a:xfrm>
          <a:prstGeom prst="rect">
            <a:avLst/>
          </a:prstGeom>
          <a:noFill/>
        </p:spPr>
      </p:pic>
      <p:pic>
        <p:nvPicPr>
          <p:cNvPr id="154" name="Picture 2" descr="https://vse-footbolki.ru/image/cache/catalog/i/he/ip/1ff44fe3e78ccfa1a8bd40fe8e0885a2-500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0792" y="3645024"/>
            <a:ext cx="370012" cy="370012"/>
          </a:xfrm>
          <a:prstGeom prst="rect">
            <a:avLst/>
          </a:prstGeom>
          <a:noFill/>
        </p:spPr>
      </p:pic>
      <p:pic>
        <p:nvPicPr>
          <p:cNvPr id="155" name="Picture 2" descr="https://www.shareicon.net/download/2016/08/18/814358_school_512x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0632" y="1916832"/>
            <a:ext cx="360039" cy="360039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4376936" y="1628800"/>
            <a:ext cx="5207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86% </a:t>
            </a:r>
            <a:r>
              <a:rPr lang="ru-RU" dirty="0" smtClean="0"/>
              <a:t>нуждаются в специальных условиях обучения 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25 %  </a:t>
            </a:r>
            <a:r>
              <a:rPr lang="ru-RU" dirty="0" smtClean="0"/>
              <a:t>выбрали обучение  в отдельных группах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>
              <a:solidFill>
                <a:srgbClr val="FF5050"/>
              </a:solidFill>
              <a:latin typeface="Futura New Bold" pitchFamily="34" charset="0"/>
            </a:endParaRPr>
          </a:p>
        </p:txBody>
      </p:sp>
      <p:graphicFrame>
        <p:nvGraphicFramePr>
          <p:cNvPr id="106" name="Диаграмма 105"/>
          <p:cNvGraphicFramePr/>
          <p:nvPr/>
        </p:nvGraphicFramePr>
        <p:xfrm>
          <a:off x="200472" y="4293096"/>
          <a:ext cx="4039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9" name="Диаграмма 108"/>
          <p:cNvGraphicFramePr/>
          <p:nvPr/>
        </p:nvGraphicFramePr>
        <p:xfrm>
          <a:off x="4880992" y="3212976"/>
          <a:ext cx="419244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4664968" y="630932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*</a:t>
            </a:r>
            <a:r>
              <a:rPr lang="ru-RU" sz="1200" dirty="0" err="1" smtClean="0"/>
              <a:t>слабо-слышащие</a:t>
            </a:r>
            <a:r>
              <a:rPr lang="ru-RU" sz="1200" dirty="0" smtClean="0"/>
              <a:t> (СС), слабовидящие (СВ), </a:t>
            </a:r>
            <a:r>
              <a:rPr lang="ru-RU" sz="1200" dirty="0" err="1" smtClean="0"/>
              <a:t>маломобильные</a:t>
            </a:r>
            <a:r>
              <a:rPr lang="ru-RU" sz="1200" dirty="0" smtClean="0"/>
              <a:t> (ММ), психические расстройства (ПР) и общие заболевания (ОЗ). </a:t>
            </a: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4304928" y="2564904"/>
            <a:ext cx="522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Результаты тестирования</a:t>
            </a:r>
          </a:p>
          <a:p>
            <a:pPr algn="ctr"/>
            <a:r>
              <a:rPr lang="ru-RU" sz="1400" b="1" dirty="0" smtClean="0"/>
              <a:t>Различия в интересах и склонностях относительно группы ЛОВЗ </a:t>
            </a:r>
            <a:endParaRPr lang="ru-RU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346317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" cstate="print"/>
          <a:srcRect b="221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 descr="C:\Users\dejkoia\Desktop\map_4000px_russia_with_crimea_and_sevastopol.png"/>
          <p:cNvPicPr>
            <a:picLocks noChangeAspect="1" noChangeArrowheads="1"/>
          </p:cNvPicPr>
          <p:nvPr/>
        </p:nvPicPr>
        <p:blipFill>
          <a:blip r:embed="rId3" cstate="print">
            <a:lum bright="78000" contrast="56000"/>
          </a:blip>
          <a:srcRect t="13072"/>
          <a:stretch>
            <a:fillRect/>
          </a:stretch>
        </p:blipFill>
        <p:spPr bwMode="auto">
          <a:xfrm>
            <a:off x="632520" y="1412776"/>
            <a:ext cx="8861624" cy="439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Прямоугольник 180"/>
          <p:cNvSpPr/>
          <p:nvPr/>
        </p:nvSpPr>
        <p:spPr>
          <a:xfrm>
            <a:off x="0" y="-3045"/>
            <a:ext cx="9906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5"/>
          <p:cNvSpPr txBox="1">
            <a:spLocks/>
          </p:cNvSpPr>
          <p:nvPr/>
        </p:nvSpPr>
        <p:spPr bwMode="auto">
          <a:xfrm>
            <a:off x="2432720" y="188640"/>
            <a:ext cx="7689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 algn="l"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  <a:latin typeface="Futura New Bold" pitchFamily="34" charset="0"/>
                <a:ea typeface="+mn-ea"/>
                <a:cs typeface="Arial" pitchFamily="34" charset="0"/>
              </a:rPr>
              <a:t>МОДЕЛЬ </a:t>
            </a:r>
            <a:r>
              <a:rPr lang="ru-RU" altLang="ru-RU" sz="2000" b="1" dirty="0" smtClean="0">
                <a:solidFill>
                  <a:schemeClr val="accent3">
                    <a:lumMod val="75000"/>
                  </a:schemeClr>
                </a:solidFill>
                <a:latin typeface="Futura New Bold" pitchFamily="34" charset="0"/>
                <a:ea typeface="+mn-ea"/>
                <a:cs typeface="Arial" pitchFamily="34" charset="0"/>
              </a:rPr>
              <a:t>МОТИВАЦИИ К ПОЛУЧЕНИЮ ПРОФЕСИОНАЛЬНОГО ОБРАЗОВАНИЯ И ТРУДОУСТРОЙСТВУ</a:t>
            </a:r>
            <a:endParaRPr lang="ru-RU" altLang="ru-RU" sz="2000" b="1" dirty="0">
              <a:solidFill>
                <a:schemeClr val="accent3">
                  <a:lumMod val="75000"/>
                </a:schemeClr>
              </a:solidFill>
              <a:latin typeface="Futura New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954548" y="159714"/>
            <a:ext cx="45719" cy="545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064" y="3429000"/>
            <a:ext cx="864096" cy="6370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97016" y="40770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Участие в конкурсах по профессиональному мастерству среди инвалидов и лиц 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520" y="1124744"/>
            <a:ext cx="1584176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/>
              <a:t>1 ЭТАП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6576" y="1556792"/>
            <a:ext cx="2952328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/>
              <a:t>2 ЭТАП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40632" y="1988840"/>
            <a:ext cx="4320480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/>
              <a:t>                             3 ЭТАП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4688" y="2420888"/>
            <a:ext cx="5832648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/>
              <a:t>4 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4688" y="1124744"/>
            <a:ext cx="72008" cy="20162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16896" y="1556792"/>
            <a:ext cx="72008" cy="29523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89104" y="1988840"/>
            <a:ext cx="72008" cy="11521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05328" y="2420888"/>
            <a:ext cx="72008" cy="20882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136576" y="3140968"/>
            <a:ext cx="2160240" cy="2232248"/>
          </a:xfrm>
          <a:prstGeom prst="donut">
            <a:avLst>
              <a:gd name="adj" fmla="val 4582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4880992" y="3140968"/>
            <a:ext cx="2160240" cy="2232248"/>
          </a:xfrm>
          <a:prstGeom prst="donut">
            <a:avLst>
              <a:gd name="adj" fmla="val 458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92" y="40770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2"/>
                </a:solidFill>
              </a:rPr>
              <a:t>Профориентационное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тестирование для различных нозологий и возрастов</a:t>
            </a:r>
          </a:p>
        </p:txBody>
      </p:sp>
      <p:pic>
        <p:nvPicPr>
          <p:cNvPr id="7" name="Изображение 6" descr="files-03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656" y="3429000"/>
            <a:ext cx="658912" cy="658912"/>
          </a:xfrm>
          <a:prstGeom prst="rect">
            <a:avLst/>
          </a:prstGeom>
        </p:spPr>
      </p:pic>
      <p:pic>
        <p:nvPicPr>
          <p:cNvPr id="8" name="Изображение 7" descr="lecture-5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856" y="4725144"/>
            <a:ext cx="730920" cy="73092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7296" y="4725144"/>
            <a:ext cx="576064" cy="580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1692" y="2861216"/>
            <a:ext cx="1424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F497D"/>
                </a:solidFill>
              </a:rPr>
              <a:t>РУМЦ РГСУ  </a:t>
            </a:r>
            <a:r>
              <a:rPr lang="ru-RU" sz="1200" b="1" dirty="0">
                <a:solidFill>
                  <a:srgbClr val="1F497D"/>
                </a:solidFill>
              </a:rPr>
              <a:t>при содействии </a:t>
            </a:r>
            <a:r>
              <a:rPr lang="ru-RU" sz="1200" b="1" dirty="0" smtClean="0">
                <a:solidFill>
                  <a:srgbClr val="1F497D"/>
                </a:solidFill>
              </a:rPr>
              <a:t>Центра тестирования и развития «Гуманитарные технологии» </a:t>
            </a:r>
            <a:endParaRPr lang="ru-RU" sz="1200" b="1" dirty="0">
              <a:solidFill>
                <a:srgbClr val="1F497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5170" y="5456064"/>
            <a:ext cx="2030844" cy="113877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F497D"/>
                </a:solidFill>
              </a:rPr>
              <a:t>Тест прошел апробацию, более чем на </a:t>
            </a:r>
            <a:r>
              <a:rPr lang="ru-RU" sz="1200" b="1" dirty="0" smtClean="0">
                <a:solidFill>
                  <a:srgbClr val="1F497D"/>
                </a:solidFill>
              </a:rPr>
              <a:t>7500 </a:t>
            </a:r>
            <a:r>
              <a:rPr lang="ru-RU" sz="1200" b="1" dirty="0">
                <a:solidFill>
                  <a:srgbClr val="1F497D"/>
                </a:solidFill>
              </a:rPr>
              <a:t>старшеклассников из </a:t>
            </a:r>
            <a:r>
              <a:rPr lang="ru-RU" sz="2000" b="1" dirty="0">
                <a:solidFill>
                  <a:schemeClr val="accent2"/>
                </a:solidFill>
              </a:rPr>
              <a:t>59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chemeClr val="tx2"/>
                </a:solidFill>
              </a:rPr>
              <a:t>регионов РФ, имеющих инвалидность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5368" y="3429000"/>
            <a:ext cx="648072" cy="646776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7578206">
            <a:off x="8039721" y="4236110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034529" y="278092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F497D"/>
                </a:solidFill>
              </a:rPr>
              <a:t>Консалтинг и сопровождение</a:t>
            </a:r>
          </a:p>
          <a:p>
            <a:pPr algn="ctr"/>
            <a:r>
              <a:rPr lang="ru-RU" sz="1400" dirty="0">
                <a:solidFill>
                  <a:srgbClr val="1F497D"/>
                </a:solidFill>
              </a:rPr>
              <a:t>работодателей</a:t>
            </a:r>
          </a:p>
        </p:txBody>
      </p:sp>
      <p:pic>
        <p:nvPicPr>
          <p:cNvPr id="43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392" y="2204864"/>
            <a:ext cx="864096" cy="637087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 rot="8204184">
            <a:off x="1304158" y="5181389"/>
            <a:ext cx="367984" cy="18452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ольцо 27"/>
          <p:cNvSpPr/>
          <p:nvPr/>
        </p:nvSpPr>
        <p:spPr>
          <a:xfrm>
            <a:off x="3008784" y="4509120"/>
            <a:ext cx="2160240" cy="2232248"/>
          </a:xfrm>
          <a:prstGeom prst="donut">
            <a:avLst>
              <a:gd name="adj" fmla="val 458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Изображение 16" descr="tehnopark_logo.jpg.800.thumb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016" y="6124300"/>
            <a:ext cx="1424608" cy="712304"/>
          </a:xfrm>
          <a:prstGeom prst="rect">
            <a:avLst/>
          </a:prstGeom>
        </p:spPr>
      </p:pic>
      <p:sp>
        <p:nvSpPr>
          <p:cNvPr id="41" name="Стрелка вправо 40"/>
          <p:cNvSpPr/>
          <p:nvPr/>
        </p:nvSpPr>
        <p:spPr>
          <a:xfrm rot="1281984">
            <a:off x="4901959" y="6225996"/>
            <a:ext cx="367984" cy="18452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Изображение 17" descr="1505907635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576" y="5638427"/>
            <a:ext cx="1208584" cy="679829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 rot="318935">
            <a:off x="5104772" y="5749904"/>
            <a:ext cx="367984" cy="18452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ольцо 28"/>
          <p:cNvSpPr/>
          <p:nvPr/>
        </p:nvSpPr>
        <p:spPr>
          <a:xfrm>
            <a:off x="6825208" y="4509120"/>
            <a:ext cx="2160240" cy="2232248"/>
          </a:xfrm>
          <a:prstGeom prst="donut">
            <a:avLst>
              <a:gd name="adj" fmla="val 458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6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9464" y="4005064"/>
            <a:ext cx="658912" cy="658912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 rot="19093173">
            <a:off x="8686980" y="4769560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985448" y="4869160"/>
            <a:ext cx="92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1F497D"/>
                </a:solidFill>
              </a:rPr>
              <a:t>Активные работодатели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1232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Стажировки на предприятиях, трудоустройство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2800" y="537321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2"/>
                </a:solidFill>
              </a:rPr>
              <a:t>Профориентационные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мастер-классы </a:t>
            </a:r>
            <a:r>
              <a:rPr lang="ru-RU" sz="1200" b="1" dirty="0" err="1">
                <a:solidFill>
                  <a:schemeClr val="tx2"/>
                </a:solidFill>
              </a:rPr>
              <a:t>Абилимпикс</a:t>
            </a:r>
            <a:r>
              <a:rPr lang="ru-RU" sz="1200" b="1" dirty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Детских Технопарков, тренировки в БПОО и РУМЦ</a:t>
            </a:r>
          </a:p>
        </p:txBody>
      </p:sp>
      <p:sp>
        <p:nvSpPr>
          <p:cNvPr id="44" name="object 5"/>
          <p:cNvSpPr>
            <a:spLocks noChangeArrowheads="1"/>
          </p:cNvSpPr>
          <p:nvPr/>
        </p:nvSpPr>
        <p:spPr bwMode="auto">
          <a:xfrm>
            <a:off x="974725" y="188913"/>
            <a:ext cx="901700" cy="3968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" name="object 6"/>
          <p:cNvSpPr>
            <a:spLocks/>
          </p:cNvSpPr>
          <p:nvPr/>
        </p:nvSpPr>
        <p:spPr bwMode="auto">
          <a:xfrm>
            <a:off x="573088" y="192088"/>
            <a:ext cx="303212" cy="395287"/>
          </a:xfrm>
          <a:custGeom>
            <a:avLst/>
            <a:gdLst>
              <a:gd name="T0" fmla="*/ 15398 w 327660"/>
              <a:gd name="T1" fmla="*/ 51340 h 436879"/>
              <a:gd name="T2" fmla="*/ 23109 w 327660"/>
              <a:gd name="T3" fmla="*/ 72447 h 436879"/>
              <a:gd name="T4" fmla="*/ 0 w 327660"/>
              <a:gd name="T5" fmla="*/ 122646 h 436879"/>
              <a:gd name="T6" fmla="*/ 818 w 327660"/>
              <a:gd name="T7" fmla="*/ 196234 h 436879"/>
              <a:gd name="T8" fmla="*/ 12730 w 327660"/>
              <a:gd name="T9" fmla="*/ 136336 h 436879"/>
              <a:gd name="T10" fmla="*/ 19201 w 327660"/>
              <a:gd name="T11" fmla="*/ 92412 h 436879"/>
              <a:gd name="T12" fmla="*/ 31337 w 327660"/>
              <a:gd name="T13" fmla="*/ 79863 h 436879"/>
              <a:gd name="T14" fmla="*/ 37114 w 327660"/>
              <a:gd name="T15" fmla="*/ 70164 h 436879"/>
              <a:gd name="T16" fmla="*/ 47228 w 327660"/>
              <a:gd name="T17" fmla="*/ 26811 h 436879"/>
              <a:gd name="T18" fmla="*/ 93704 w 327660"/>
              <a:gd name="T19" fmla="*/ 18825 h 436879"/>
              <a:gd name="T20" fmla="*/ 59612 w 327660"/>
              <a:gd name="T21" fmla="*/ 14261 h 436879"/>
              <a:gd name="T22" fmla="*/ 45495 w 327660"/>
              <a:gd name="T23" fmla="*/ 86709 h 436879"/>
              <a:gd name="T24" fmla="*/ 44219 w 327660"/>
              <a:gd name="T25" fmla="*/ 104962 h 436879"/>
              <a:gd name="T26" fmla="*/ 54000 w 327660"/>
              <a:gd name="T27" fmla="*/ 130062 h 436879"/>
              <a:gd name="T28" fmla="*/ 39036 w 327660"/>
              <a:gd name="T29" fmla="*/ 196234 h 436879"/>
              <a:gd name="T30" fmla="*/ 52333 w 327660"/>
              <a:gd name="T31" fmla="*/ 155161 h 436879"/>
              <a:gd name="T32" fmla="*/ 109197 w 327660"/>
              <a:gd name="T33" fmla="*/ 131773 h 436879"/>
              <a:gd name="T34" fmla="*/ 79405 w 327660"/>
              <a:gd name="T35" fmla="*/ 124357 h 436879"/>
              <a:gd name="T36" fmla="*/ 57996 w 327660"/>
              <a:gd name="T37" fmla="*/ 96976 h 436879"/>
              <a:gd name="T38" fmla="*/ 100692 w 327660"/>
              <a:gd name="T39" fmla="*/ 81574 h 436879"/>
              <a:gd name="T40" fmla="*/ 98007 w 327660"/>
              <a:gd name="T41" fmla="*/ 136336 h 436879"/>
              <a:gd name="T42" fmla="*/ 110543 w 327660"/>
              <a:gd name="T43" fmla="*/ 173414 h 436879"/>
              <a:gd name="T44" fmla="*/ 122970 w 327660"/>
              <a:gd name="T45" fmla="*/ 168851 h 436879"/>
              <a:gd name="T46" fmla="*/ 115327 w 327660"/>
              <a:gd name="T47" fmla="*/ 139189 h 436879"/>
              <a:gd name="T48" fmla="*/ 109197 w 327660"/>
              <a:gd name="T49" fmla="*/ 131773 h 436879"/>
              <a:gd name="T50" fmla="*/ 151179 w 327660"/>
              <a:gd name="T51" fmla="*/ 84426 h 436879"/>
              <a:gd name="T52" fmla="*/ 163926 w 327660"/>
              <a:gd name="T53" fmla="*/ 120935 h 436879"/>
              <a:gd name="T54" fmla="*/ 163222 w 327660"/>
              <a:gd name="T55" fmla="*/ 163719 h 436879"/>
              <a:gd name="T56" fmla="*/ 175270 w 327660"/>
              <a:gd name="T57" fmla="*/ 195092 h 436879"/>
              <a:gd name="T58" fmla="*/ 176123 w 327660"/>
              <a:gd name="T59" fmla="*/ 122646 h 436879"/>
              <a:gd name="T60" fmla="*/ 156498 w 327660"/>
              <a:gd name="T61" fmla="*/ 74157 h 436879"/>
              <a:gd name="T62" fmla="*/ 75286 w 327660"/>
              <a:gd name="T63" fmla="*/ 134055 h 436879"/>
              <a:gd name="T64" fmla="*/ 79405 w 327660"/>
              <a:gd name="T65" fmla="*/ 85567 h 436879"/>
              <a:gd name="T66" fmla="*/ 100819 w 327660"/>
              <a:gd name="T67" fmla="*/ 112378 h 436879"/>
              <a:gd name="T68" fmla="*/ 108076 w 327660"/>
              <a:gd name="T69" fmla="*/ 122075 h 436879"/>
              <a:gd name="T70" fmla="*/ 108051 w 327660"/>
              <a:gd name="T71" fmla="*/ 87849 h 436879"/>
              <a:gd name="T72" fmla="*/ 82117 w 327660"/>
              <a:gd name="T73" fmla="*/ 32515 h 436879"/>
              <a:gd name="T74" fmla="*/ 79116 w 327660"/>
              <a:gd name="T75" fmla="*/ 72447 h 436879"/>
              <a:gd name="T76" fmla="*/ 64782 w 327660"/>
              <a:gd name="T77" fmla="*/ 77581 h 436879"/>
              <a:gd name="T78" fmla="*/ 95789 w 327660"/>
              <a:gd name="T79" fmla="*/ 73017 h 436879"/>
              <a:gd name="T80" fmla="*/ 114344 w 327660"/>
              <a:gd name="T81" fmla="*/ 63889 h 436879"/>
              <a:gd name="T82" fmla="*/ 103329 w 327660"/>
              <a:gd name="T83" fmla="*/ 57616 h 436879"/>
              <a:gd name="T84" fmla="*/ 95270 w 327660"/>
              <a:gd name="T85" fmla="*/ 29663 h 436879"/>
              <a:gd name="T86" fmla="*/ 106765 w 327660"/>
              <a:gd name="T87" fmla="*/ 73017 h 436879"/>
              <a:gd name="T88" fmla="*/ 151729 w 327660"/>
              <a:gd name="T89" fmla="*/ 70164 h 436879"/>
              <a:gd name="T90" fmla="*/ 146113 w 327660"/>
              <a:gd name="T91" fmla="*/ 26811 h 436879"/>
              <a:gd name="T92" fmla="*/ 147009 w 327660"/>
              <a:gd name="T93" fmla="*/ 63889 h 436879"/>
              <a:gd name="T94" fmla="*/ 157582 w 327660"/>
              <a:gd name="T95" fmla="*/ 22818 h 436879"/>
              <a:gd name="T96" fmla="*/ 88650 w 327660"/>
              <a:gd name="T97" fmla="*/ 8557 h 436879"/>
              <a:gd name="T98" fmla="*/ 96462 w 327660"/>
              <a:gd name="T99" fmla="*/ 16543 h 436879"/>
              <a:gd name="T100" fmla="*/ 112211 w 327660"/>
              <a:gd name="T101" fmla="*/ 10838 h 4368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7660"/>
              <a:gd name="T154" fmla="*/ 0 h 436879"/>
              <a:gd name="T155" fmla="*/ 327660 w 327660"/>
              <a:gd name="T156" fmla="*/ 436879 h 4368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7660" h="436879">
                <a:moveTo>
                  <a:pt x="110854" y="31750"/>
                </a:moveTo>
                <a:lnTo>
                  <a:pt x="78853" y="38100"/>
                </a:lnTo>
                <a:lnTo>
                  <a:pt x="52719" y="55880"/>
                </a:lnTo>
                <a:lnTo>
                  <a:pt x="35097" y="82550"/>
                </a:lnTo>
                <a:lnTo>
                  <a:pt x="28635" y="114300"/>
                </a:lnTo>
                <a:lnTo>
                  <a:pt x="29585" y="127000"/>
                </a:lnTo>
                <a:lnTo>
                  <a:pt x="32343" y="138430"/>
                </a:lnTo>
                <a:lnTo>
                  <a:pt x="36768" y="149860"/>
                </a:lnTo>
                <a:lnTo>
                  <a:pt x="42719" y="160020"/>
                </a:lnTo>
                <a:lnTo>
                  <a:pt x="42973" y="161290"/>
                </a:lnTo>
                <a:lnTo>
                  <a:pt x="36912" y="167640"/>
                </a:lnTo>
                <a:lnTo>
                  <a:pt x="31098" y="173990"/>
                </a:lnTo>
                <a:lnTo>
                  <a:pt x="8458" y="209550"/>
                </a:lnTo>
                <a:lnTo>
                  <a:pt x="109" y="252730"/>
                </a:lnTo>
                <a:lnTo>
                  <a:pt x="0" y="273050"/>
                </a:lnTo>
                <a:lnTo>
                  <a:pt x="819" y="295910"/>
                </a:lnTo>
                <a:lnTo>
                  <a:pt x="920" y="313690"/>
                </a:lnTo>
                <a:lnTo>
                  <a:pt x="1267" y="361950"/>
                </a:lnTo>
                <a:lnTo>
                  <a:pt x="1393" y="386080"/>
                </a:lnTo>
                <a:lnTo>
                  <a:pt x="1520" y="436880"/>
                </a:lnTo>
                <a:lnTo>
                  <a:pt x="24253" y="436880"/>
                </a:lnTo>
                <a:lnTo>
                  <a:pt x="24139" y="386080"/>
                </a:lnTo>
                <a:lnTo>
                  <a:pt x="24023" y="364490"/>
                </a:lnTo>
                <a:lnTo>
                  <a:pt x="23797" y="330200"/>
                </a:lnTo>
                <a:lnTo>
                  <a:pt x="23673" y="303530"/>
                </a:lnTo>
                <a:lnTo>
                  <a:pt x="23591" y="295910"/>
                </a:lnTo>
                <a:lnTo>
                  <a:pt x="23069" y="283210"/>
                </a:lnTo>
                <a:lnTo>
                  <a:pt x="22769" y="273050"/>
                </a:lnTo>
                <a:lnTo>
                  <a:pt x="25476" y="231140"/>
                </a:lnTo>
                <a:lnTo>
                  <a:pt x="35705" y="205740"/>
                </a:lnTo>
                <a:lnTo>
                  <a:pt x="39328" y="199390"/>
                </a:lnTo>
                <a:lnTo>
                  <a:pt x="43607" y="194310"/>
                </a:lnTo>
                <a:lnTo>
                  <a:pt x="48288" y="187960"/>
                </a:lnTo>
                <a:lnTo>
                  <a:pt x="53226" y="182880"/>
                </a:lnTo>
                <a:lnTo>
                  <a:pt x="58276" y="177800"/>
                </a:lnTo>
                <a:lnTo>
                  <a:pt x="180721" y="177800"/>
                </a:lnTo>
                <a:lnTo>
                  <a:pt x="174196" y="173990"/>
                </a:lnTo>
                <a:lnTo>
                  <a:pt x="110854" y="173990"/>
                </a:lnTo>
                <a:lnTo>
                  <a:pt x="87824" y="168910"/>
                </a:lnTo>
                <a:lnTo>
                  <a:pt x="69016" y="156210"/>
                </a:lnTo>
                <a:lnTo>
                  <a:pt x="56335" y="137160"/>
                </a:lnTo>
                <a:lnTo>
                  <a:pt x="51685" y="114300"/>
                </a:lnTo>
                <a:lnTo>
                  <a:pt x="56335" y="91440"/>
                </a:lnTo>
                <a:lnTo>
                  <a:pt x="69016" y="72390"/>
                </a:lnTo>
                <a:lnTo>
                  <a:pt x="87824" y="59690"/>
                </a:lnTo>
                <a:lnTo>
                  <a:pt x="110854" y="55880"/>
                </a:lnTo>
                <a:lnTo>
                  <a:pt x="168119" y="55880"/>
                </a:lnTo>
                <a:lnTo>
                  <a:pt x="165858" y="53340"/>
                </a:lnTo>
                <a:lnTo>
                  <a:pt x="169723" y="46990"/>
                </a:lnTo>
                <a:lnTo>
                  <a:pt x="174250" y="41910"/>
                </a:lnTo>
                <a:lnTo>
                  <a:pt x="175533" y="40640"/>
                </a:lnTo>
                <a:lnTo>
                  <a:pt x="146643" y="40640"/>
                </a:lnTo>
                <a:lnTo>
                  <a:pt x="138295" y="36830"/>
                </a:lnTo>
                <a:lnTo>
                  <a:pt x="129506" y="34290"/>
                </a:lnTo>
                <a:lnTo>
                  <a:pt x="110854" y="31750"/>
                </a:lnTo>
                <a:close/>
              </a:path>
              <a:path w="327660" h="436879">
                <a:moveTo>
                  <a:pt x="180721" y="177800"/>
                </a:moveTo>
                <a:lnTo>
                  <a:pt x="58276" y="177800"/>
                </a:lnTo>
                <a:lnTo>
                  <a:pt x="66368" y="184150"/>
                </a:lnTo>
                <a:lnTo>
                  <a:pt x="75172" y="187960"/>
                </a:lnTo>
                <a:lnTo>
                  <a:pt x="84603" y="193040"/>
                </a:lnTo>
                <a:lnTo>
                  <a:pt x="94573" y="195580"/>
                </a:lnTo>
                <a:lnTo>
                  <a:pt x="89365" y="203200"/>
                </a:lnTo>
                <a:lnTo>
                  <a:pt x="85486" y="213360"/>
                </a:lnTo>
                <a:lnTo>
                  <a:pt x="83064" y="222250"/>
                </a:lnTo>
                <a:lnTo>
                  <a:pt x="82229" y="233680"/>
                </a:lnTo>
                <a:lnTo>
                  <a:pt x="83868" y="247650"/>
                </a:lnTo>
                <a:lnTo>
                  <a:pt x="88545" y="261620"/>
                </a:lnTo>
                <a:lnTo>
                  <a:pt x="95896" y="273050"/>
                </a:lnTo>
                <a:lnTo>
                  <a:pt x="105559" y="283210"/>
                </a:lnTo>
                <a:lnTo>
                  <a:pt x="100415" y="289560"/>
                </a:lnTo>
                <a:lnTo>
                  <a:pt x="82312" y="317500"/>
                </a:lnTo>
                <a:lnTo>
                  <a:pt x="78896" y="323850"/>
                </a:lnTo>
                <a:lnTo>
                  <a:pt x="71517" y="364490"/>
                </a:lnTo>
                <a:lnTo>
                  <a:pt x="71635" y="375920"/>
                </a:lnTo>
                <a:lnTo>
                  <a:pt x="72589" y="436880"/>
                </a:lnTo>
                <a:lnTo>
                  <a:pt x="95475" y="436880"/>
                </a:lnTo>
                <a:lnTo>
                  <a:pt x="95308" y="420370"/>
                </a:lnTo>
                <a:lnTo>
                  <a:pt x="94979" y="402590"/>
                </a:lnTo>
                <a:lnTo>
                  <a:pt x="94746" y="386080"/>
                </a:lnTo>
                <a:lnTo>
                  <a:pt x="97318" y="345440"/>
                </a:lnTo>
                <a:lnTo>
                  <a:pt x="114258" y="308610"/>
                </a:lnTo>
                <a:lnTo>
                  <a:pt x="125802" y="294640"/>
                </a:lnTo>
                <a:lnTo>
                  <a:pt x="169949" y="294640"/>
                </a:lnTo>
                <a:lnTo>
                  <a:pt x="172932" y="293370"/>
                </a:lnTo>
                <a:lnTo>
                  <a:pt x="203064" y="293370"/>
                </a:lnTo>
                <a:lnTo>
                  <a:pt x="201350" y="290830"/>
                </a:lnTo>
                <a:lnTo>
                  <a:pt x="196923" y="285750"/>
                </a:lnTo>
                <a:lnTo>
                  <a:pt x="192350" y="280670"/>
                </a:lnTo>
                <a:lnTo>
                  <a:pt x="196048" y="276860"/>
                </a:lnTo>
                <a:lnTo>
                  <a:pt x="147659" y="276860"/>
                </a:lnTo>
                <a:lnTo>
                  <a:pt x="130841" y="273050"/>
                </a:lnTo>
                <a:lnTo>
                  <a:pt x="117108" y="264160"/>
                </a:lnTo>
                <a:lnTo>
                  <a:pt x="107849" y="250190"/>
                </a:lnTo>
                <a:lnTo>
                  <a:pt x="104454" y="233680"/>
                </a:lnTo>
                <a:lnTo>
                  <a:pt x="107849" y="215900"/>
                </a:lnTo>
                <a:lnTo>
                  <a:pt x="117108" y="203200"/>
                </a:lnTo>
                <a:lnTo>
                  <a:pt x="130841" y="193040"/>
                </a:lnTo>
                <a:lnTo>
                  <a:pt x="147659" y="190500"/>
                </a:lnTo>
                <a:lnTo>
                  <a:pt x="195955" y="190500"/>
                </a:lnTo>
                <a:lnTo>
                  <a:pt x="187245" y="181610"/>
                </a:lnTo>
                <a:lnTo>
                  <a:pt x="180721" y="177800"/>
                </a:lnTo>
                <a:close/>
              </a:path>
              <a:path w="327660" h="436879">
                <a:moveTo>
                  <a:pt x="203064" y="293370"/>
                </a:moveTo>
                <a:lnTo>
                  <a:pt x="172932" y="293370"/>
                </a:lnTo>
                <a:lnTo>
                  <a:pt x="177678" y="298450"/>
                </a:lnTo>
                <a:lnTo>
                  <a:pt x="182251" y="303530"/>
                </a:lnTo>
                <a:lnTo>
                  <a:pt x="186637" y="309880"/>
                </a:lnTo>
                <a:lnTo>
                  <a:pt x="190826" y="314960"/>
                </a:lnTo>
                <a:lnTo>
                  <a:pt x="191131" y="316230"/>
                </a:lnTo>
                <a:lnTo>
                  <a:pt x="204713" y="356870"/>
                </a:lnTo>
                <a:lnTo>
                  <a:pt x="205563" y="386080"/>
                </a:lnTo>
                <a:lnTo>
                  <a:pt x="205330" y="402590"/>
                </a:lnTo>
                <a:lnTo>
                  <a:pt x="204988" y="421640"/>
                </a:lnTo>
                <a:lnTo>
                  <a:pt x="204834" y="436880"/>
                </a:lnTo>
                <a:lnTo>
                  <a:pt x="227720" y="436880"/>
                </a:lnTo>
                <a:lnTo>
                  <a:pt x="228674" y="375920"/>
                </a:lnTo>
                <a:lnTo>
                  <a:pt x="225269" y="335280"/>
                </a:lnTo>
                <a:lnTo>
                  <a:pt x="224812" y="334010"/>
                </a:lnTo>
                <a:lnTo>
                  <a:pt x="222043" y="325120"/>
                </a:lnTo>
                <a:lnTo>
                  <a:pt x="218589" y="317500"/>
                </a:lnTo>
                <a:lnTo>
                  <a:pt x="214461" y="309880"/>
                </a:lnTo>
                <a:lnTo>
                  <a:pt x="212632" y="307340"/>
                </a:lnTo>
                <a:lnTo>
                  <a:pt x="211235" y="304800"/>
                </a:lnTo>
                <a:lnTo>
                  <a:pt x="209787" y="302260"/>
                </a:lnTo>
                <a:lnTo>
                  <a:pt x="205636" y="297180"/>
                </a:lnTo>
                <a:lnTo>
                  <a:pt x="203064" y="293370"/>
                </a:lnTo>
                <a:close/>
              </a:path>
              <a:path w="327660" h="436879">
                <a:moveTo>
                  <a:pt x="283419" y="157480"/>
                </a:moveTo>
                <a:lnTo>
                  <a:pt x="251380" y="157480"/>
                </a:lnTo>
                <a:lnTo>
                  <a:pt x="265370" y="171450"/>
                </a:lnTo>
                <a:lnTo>
                  <a:pt x="273492" y="179070"/>
                </a:lnTo>
                <a:lnTo>
                  <a:pt x="281131" y="187960"/>
                </a:lnTo>
                <a:lnTo>
                  <a:pt x="288235" y="198120"/>
                </a:lnTo>
                <a:lnTo>
                  <a:pt x="291864" y="203200"/>
                </a:lnTo>
                <a:lnTo>
                  <a:pt x="295125" y="209550"/>
                </a:lnTo>
                <a:lnTo>
                  <a:pt x="304631" y="248920"/>
                </a:lnTo>
                <a:lnTo>
                  <a:pt x="304834" y="269240"/>
                </a:lnTo>
                <a:lnTo>
                  <a:pt x="304500" y="280670"/>
                </a:lnTo>
                <a:lnTo>
                  <a:pt x="304017" y="293370"/>
                </a:lnTo>
                <a:lnTo>
                  <a:pt x="303892" y="307340"/>
                </a:lnTo>
                <a:lnTo>
                  <a:pt x="303771" y="330200"/>
                </a:lnTo>
                <a:lnTo>
                  <a:pt x="303527" y="364490"/>
                </a:lnTo>
                <a:lnTo>
                  <a:pt x="303331" y="422910"/>
                </a:lnTo>
                <a:lnTo>
                  <a:pt x="303209" y="433070"/>
                </a:lnTo>
                <a:lnTo>
                  <a:pt x="303018" y="436880"/>
                </a:lnTo>
                <a:lnTo>
                  <a:pt x="325777" y="436880"/>
                </a:lnTo>
                <a:lnTo>
                  <a:pt x="325929" y="434340"/>
                </a:lnTo>
                <a:lnTo>
                  <a:pt x="326076" y="422910"/>
                </a:lnTo>
                <a:lnTo>
                  <a:pt x="326196" y="373380"/>
                </a:lnTo>
                <a:lnTo>
                  <a:pt x="326443" y="340360"/>
                </a:lnTo>
                <a:lnTo>
                  <a:pt x="326653" y="295910"/>
                </a:lnTo>
                <a:lnTo>
                  <a:pt x="327516" y="273050"/>
                </a:lnTo>
                <a:lnTo>
                  <a:pt x="327455" y="251460"/>
                </a:lnTo>
                <a:lnTo>
                  <a:pt x="319105" y="207010"/>
                </a:lnTo>
                <a:lnTo>
                  <a:pt x="307209" y="185420"/>
                </a:lnTo>
                <a:lnTo>
                  <a:pt x="299359" y="173990"/>
                </a:lnTo>
                <a:lnTo>
                  <a:pt x="291020" y="165100"/>
                </a:lnTo>
                <a:lnTo>
                  <a:pt x="283419" y="157480"/>
                </a:lnTo>
                <a:close/>
              </a:path>
              <a:path w="327660" h="436879">
                <a:moveTo>
                  <a:pt x="169949" y="294640"/>
                </a:moveTo>
                <a:lnTo>
                  <a:pt x="125802" y="294640"/>
                </a:lnTo>
                <a:lnTo>
                  <a:pt x="132648" y="297180"/>
                </a:lnTo>
                <a:lnTo>
                  <a:pt x="140001" y="298450"/>
                </a:lnTo>
                <a:lnTo>
                  <a:pt x="154298" y="298450"/>
                </a:lnTo>
                <a:lnTo>
                  <a:pt x="166965" y="295910"/>
                </a:lnTo>
                <a:lnTo>
                  <a:pt x="169949" y="294640"/>
                </a:lnTo>
                <a:close/>
              </a:path>
              <a:path w="327660" h="436879">
                <a:moveTo>
                  <a:pt x="195955" y="190500"/>
                </a:moveTo>
                <a:lnTo>
                  <a:pt x="147659" y="190500"/>
                </a:lnTo>
                <a:lnTo>
                  <a:pt x="164485" y="193040"/>
                </a:lnTo>
                <a:lnTo>
                  <a:pt x="178222" y="203200"/>
                </a:lnTo>
                <a:lnTo>
                  <a:pt x="187482" y="215900"/>
                </a:lnTo>
                <a:lnTo>
                  <a:pt x="190877" y="233680"/>
                </a:lnTo>
                <a:lnTo>
                  <a:pt x="187482" y="250190"/>
                </a:lnTo>
                <a:lnTo>
                  <a:pt x="178222" y="264160"/>
                </a:lnTo>
                <a:lnTo>
                  <a:pt x="164485" y="273050"/>
                </a:lnTo>
                <a:lnTo>
                  <a:pt x="147659" y="276860"/>
                </a:lnTo>
                <a:lnTo>
                  <a:pt x="196048" y="276860"/>
                </a:lnTo>
                <a:lnTo>
                  <a:pt x="200977" y="271780"/>
                </a:lnTo>
                <a:lnTo>
                  <a:pt x="207513" y="260350"/>
                </a:lnTo>
                <a:lnTo>
                  <a:pt x="211655" y="247650"/>
                </a:lnTo>
                <a:lnTo>
                  <a:pt x="213102" y="233680"/>
                </a:lnTo>
                <a:lnTo>
                  <a:pt x="209890" y="213360"/>
                </a:lnTo>
                <a:lnTo>
                  <a:pt x="200932" y="195580"/>
                </a:lnTo>
                <a:lnTo>
                  <a:pt x="195955" y="190500"/>
                </a:lnTo>
                <a:close/>
              </a:path>
              <a:path w="327660" h="436879">
                <a:moveTo>
                  <a:pt x="168119" y="55880"/>
                </a:moveTo>
                <a:lnTo>
                  <a:pt x="110854" y="55880"/>
                </a:lnTo>
                <a:lnTo>
                  <a:pt x="133893" y="59690"/>
                </a:lnTo>
                <a:lnTo>
                  <a:pt x="152704" y="72390"/>
                </a:lnTo>
                <a:lnTo>
                  <a:pt x="165386" y="91440"/>
                </a:lnTo>
                <a:lnTo>
                  <a:pt x="170036" y="114300"/>
                </a:lnTo>
                <a:lnTo>
                  <a:pt x="167194" y="132080"/>
                </a:lnTo>
                <a:lnTo>
                  <a:pt x="159259" y="148590"/>
                </a:lnTo>
                <a:lnTo>
                  <a:pt x="147121" y="161290"/>
                </a:lnTo>
                <a:lnTo>
                  <a:pt x="131670" y="170180"/>
                </a:lnTo>
                <a:lnTo>
                  <a:pt x="129396" y="170180"/>
                </a:lnTo>
                <a:lnTo>
                  <a:pt x="127161" y="171450"/>
                </a:lnTo>
                <a:lnTo>
                  <a:pt x="124990" y="171450"/>
                </a:lnTo>
                <a:lnTo>
                  <a:pt x="120468" y="172720"/>
                </a:lnTo>
                <a:lnTo>
                  <a:pt x="115731" y="173990"/>
                </a:lnTo>
                <a:lnTo>
                  <a:pt x="174196" y="173990"/>
                </a:lnTo>
                <a:lnTo>
                  <a:pt x="169846" y="171450"/>
                </a:lnTo>
                <a:lnTo>
                  <a:pt x="174240" y="167640"/>
                </a:lnTo>
                <a:lnTo>
                  <a:pt x="178126" y="162560"/>
                </a:lnTo>
                <a:lnTo>
                  <a:pt x="181403" y="156210"/>
                </a:lnTo>
                <a:lnTo>
                  <a:pt x="282152" y="156210"/>
                </a:lnTo>
                <a:lnTo>
                  <a:pt x="271014" y="144780"/>
                </a:lnTo>
                <a:lnTo>
                  <a:pt x="273376" y="142240"/>
                </a:lnTo>
                <a:lnTo>
                  <a:pt x="212632" y="142240"/>
                </a:lnTo>
                <a:lnTo>
                  <a:pt x="210359" y="140970"/>
                </a:lnTo>
                <a:lnTo>
                  <a:pt x="203234" y="140970"/>
                </a:lnTo>
                <a:lnTo>
                  <a:pt x="196503" y="138430"/>
                </a:lnTo>
                <a:lnTo>
                  <a:pt x="190382" y="135890"/>
                </a:lnTo>
                <a:lnTo>
                  <a:pt x="192147" y="128270"/>
                </a:lnTo>
                <a:lnTo>
                  <a:pt x="193087" y="121920"/>
                </a:lnTo>
                <a:lnTo>
                  <a:pt x="193087" y="114300"/>
                </a:lnTo>
                <a:lnTo>
                  <a:pt x="191183" y="96520"/>
                </a:lnTo>
                <a:lnTo>
                  <a:pt x="185740" y="80010"/>
                </a:lnTo>
                <a:lnTo>
                  <a:pt x="177164" y="66040"/>
                </a:lnTo>
                <a:lnTo>
                  <a:pt x="168119" y="55880"/>
                </a:lnTo>
                <a:close/>
              </a:path>
              <a:path w="327660" h="436879">
                <a:moveTo>
                  <a:pt x="282152" y="156210"/>
                </a:moveTo>
                <a:lnTo>
                  <a:pt x="181403" y="156210"/>
                </a:lnTo>
                <a:lnTo>
                  <a:pt x="189754" y="160020"/>
                </a:lnTo>
                <a:lnTo>
                  <a:pt x="198540" y="162560"/>
                </a:lnTo>
                <a:lnTo>
                  <a:pt x="217192" y="165100"/>
                </a:lnTo>
                <a:lnTo>
                  <a:pt x="243361" y="161290"/>
                </a:lnTo>
                <a:lnTo>
                  <a:pt x="251380" y="157480"/>
                </a:lnTo>
                <a:lnTo>
                  <a:pt x="283419" y="157480"/>
                </a:lnTo>
                <a:lnTo>
                  <a:pt x="282152" y="156210"/>
                </a:lnTo>
                <a:close/>
              </a:path>
              <a:path w="327660" h="436879">
                <a:moveTo>
                  <a:pt x="275415" y="24130"/>
                </a:moveTo>
                <a:lnTo>
                  <a:pt x="217192" y="24130"/>
                </a:lnTo>
                <a:lnTo>
                  <a:pt x="240222" y="27940"/>
                </a:lnTo>
                <a:lnTo>
                  <a:pt x="259030" y="40640"/>
                </a:lnTo>
                <a:lnTo>
                  <a:pt x="271711" y="59690"/>
                </a:lnTo>
                <a:lnTo>
                  <a:pt x="276361" y="82550"/>
                </a:lnTo>
                <a:lnTo>
                  <a:pt x="274498" y="97790"/>
                </a:lnTo>
                <a:lnTo>
                  <a:pt x="250275" y="132080"/>
                </a:lnTo>
                <a:lnTo>
                  <a:pt x="217268" y="142240"/>
                </a:lnTo>
                <a:lnTo>
                  <a:pt x="273376" y="142240"/>
                </a:lnTo>
                <a:lnTo>
                  <a:pt x="282821" y="132080"/>
                </a:lnTo>
                <a:lnTo>
                  <a:pt x="291796" y="116840"/>
                </a:lnTo>
                <a:lnTo>
                  <a:pt x="297501" y="100330"/>
                </a:lnTo>
                <a:lnTo>
                  <a:pt x="299500" y="82550"/>
                </a:lnTo>
                <a:lnTo>
                  <a:pt x="293038" y="50800"/>
                </a:lnTo>
                <a:lnTo>
                  <a:pt x="275415" y="24130"/>
                </a:lnTo>
                <a:close/>
              </a:path>
              <a:path w="327660" h="436879">
                <a:moveTo>
                  <a:pt x="217268" y="0"/>
                </a:moveTo>
                <a:lnTo>
                  <a:pt x="174329" y="12700"/>
                </a:lnTo>
                <a:lnTo>
                  <a:pt x="172665" y="13970"/>
                </a:lnTo>
                <a:lnTo>
                  <a:pt x="164851" y="19050"/>
                </a:lnTo>
                <a:lnTo>
                  <a:pt x="158005" y="25400"/>
                </a:lnTo>
                <a:lnTo>
                  <a:pt x="151914" y="33020"/>
                </a:lnTo>
                <a:lnTo>
                  <a:pt x="146643" y="40640"/>
                </a:lnTo>
                <a:lnTo>
                  <a:pt x="175533" y="40640"/>
                </a:lnTo>
                <a:lnTo>
                  <a:pt x="179381" y="36830"/>
                </a:lnTo>
                <a:lnTo>
                  <a:pt x="185061" y="33020"/>
                </a:lnTo>
                <a:lnTo>
                  <a:pt x="185696" y="33020"/>
                </a:lnTo>
                <a:lnTo>
                  <a:pt x="192835" y="29210"/>
                </a:lnTo>
                <a:lnTo>
                  <a:pt x="200520" y="25400"/>
                </a:lnTo>
                <a:lnTo>
                  <a:pt x="208666" y="24130"/>
                </a:lnTo>
                <a:lnTo>
                  <a:pt x="275415" y="24130"/>
                </a:lnTo>
                <a:lnTo>
                  <a:pt x="249276" y="6350"/>
                </a:lnTo>
                <a:lnTo>
                  <a:pt x="217268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karpljukav\Desktop\ГЗ РУМЦ 2017\2018\Вятка конференция\РУМЦ РГСУ (сокрещенное).png"/>
          <p:cNvPicPr>
            <a:picLocks noChangeAspect="1" noChangeArrowheads="1"/>
          </p:cNvPicPr>
          <p:nvPr/>
        </p:nvPicPr>
        <p:blipFill>
          <a:blip r:embed="rId13" cstate="print"/>
          <a:srcRect l="15789" t="5263" r="15790" b="26316"/>
          <a:stretch>
            <a:fillRect/>
          </a:stretch>
        </p:blipFill>
        <p:spPr bwMode="auto">
          <a:xfrm>
            <a:off x="8841432" y="0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002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/>
          </p:cNvSpPr>
          <p:nvPr/>
        </p:nvSpPr>
        <p:spPr bwMode="auto">
          <a:xfrm>
            <a:off x="9461500" y="6383338"/>
            <a:ext cx="214313" cy="212725"/>
          </a:xfrm>
          <a:custGeom>
            <a:avLst/>
            <a:gdLst>
              <a:gd name="T0" fmla="*/ 0 w 230504"/>
              <a:gd name="T1" fmla="*/ 212344 h 234315"/>
              <a:gd name="T2" fmla="*/ 214124 w 230504"/>
              <a:gd name="T3" fmla="*/ 212344 h 234315"/>
              <a:gd name="T4" fmla="*/ 214124 w 230504"/>
              <a:gd name="T5" fmla="*/ 0 h 234315"/>
              <a:gd name="T6" fmla="*/ 0 w 230504"/>
              <a:gd name="T7" fmla="*/ 0 h 234315"/>
              <a:gd name="T8" fmla="*/ 0 w 230504"/>
              <a:gd name="T9" fmla="*/ 212344 h 234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504"/>
              <a:gd name="T16" fmla="*/ 0 h 234315"/>
              <a:gd name="T17" fmla="*/ 230504 w 230504"/>
              <a:gd name="T18" fmla="*/ 234315 h 234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504" h="234315">
                <a:moveTo>
                  <a:pt x="0" y="233895"/>
                </a:moveTo>
                <a:lnTo>
                  <a:pt x="230301" y="233895"/>
                </a:lnTo>
                <a:lnTo>
                  <a:pt x="230301" y="0"/>
                </a:lnTo>
                <a:lnTo>
                  <a:pt x="0" y="0"/>
                </a:lnTo>
                <a:lnTo>
                  <a:pt x="0" y="233895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1108075" y="300038"/>
            <a:ext cx="1308100" cy="57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4"/>
          <p:cNvSpPr>
            <a:spLocks/>
          </p:cNvSpPr>
          <p:nvPr/>
        </p:nvSpPr>
        <p:spPr bwMode="auto">
          <a:xfrm>
            <a:off x="525463" y="346075"/>
            <a:ext cx="242887" cy="531813"/>
          </a:xfrm>
          <a:custGeom>
            <a:avLst/>
            <a:gdLst>
              <a:gd name="T0" fmla="*/ 161209 w 262890"/>
              <a:gd name="T1" fmla="*/ 0 h 586740"/>
              <a:gd name="T2" fmla="*/ 148501 w 262890"/>
              <a:gd name="T3" fmla="*/ 0 h 586740"/>
              <a:gd name="T4" fmla="*/ 105626 w 262890"/>
              <a:gd name="T5" fmla="*/ 8058 h 586740"/>
              <a:gd name="T6" fmla="*/ 70613 w 262890"/>
              <a:gd name="T7" fmla="*/ 31080 h 586740"/>
              <a:gd name="T8" fmla="*/ 47005 w 262890"/>
              <a:gd name="T9" fmla="*/ 65613 h 586740"/>
              <a:gd name="T10" fmla="*/ 38345 w 262890"/>
              <a:gd name="T11" fmla="*/ 108203 h 586740"/>
              <a:gd name="T12" fmla="*/ 39624 w 262890"/>
              <a:gd name="T13" fmla="*/ 124319 h 586740"/>
              <a:gd name="T14" fmla="*/ 43320 w 262890"/>
              <a:gd name="T15" fmla="*/ 140435 h 586740"/>
              <a:gd name="T16" fmla="*/ 49245 w 262890"/>
              <a:gd name="T17" fmla="*/ 154248 h 586740"/>
              <a:gd name="T18" fmla="*/ 57213 w 262890"/>
              <a:gd name="T19" fmla="*/ 168062 h 586740"/>
              <a:gd name="T20" fmla="*/ 57553 w 262890"/>
              <a:gd name="T21" fmla="*/ 169213 h 586740"/>
              <a:gd name="T22" fmla="*/ 15969 w 262890"/>
              <a:gd name="T23" fmla="*/ 222163 h 586740"/>
              <a:gd name="T24" fmla="*/ 2111 w 262890"/>
              <a:gd name="T25" fmla="*/ 267058 h 586740"/>
              <a:gd name="T26" fmla="*/ 0 w 262890"/>
              <a:gd name="T27" fmla="*/ 316555 h 586740"/>
              <a:gd name="T28" fmla="*/ 962 w 262890"/>
              <a:gd name="T29" fmla="*/ 343030 h 586740"/>
              <a:gd name="T30" fmla="*/ 1067 w 262890"/>
              <a:gd name="T31" fmla="*/ 345333 h 586740"/>
              <a:gd name="T32" fmla="*/ 1666 w 262890"/>
              <a:gd name="T33" fmla="*/ 429363 h 586740"/>
              <a:gd name="T34" fmla="*/ 1771 w 262890"/>
              <a:gd name="T35" fmla="*/ 450084 h 586740"/>
              <a:gd name="T36" fmla="*/ 2018 w 262890"/>
              <a:gd name="T37" fmla="*/ 531813 h 586740"/>
              <a:gd name="T38" fmla="*/ 32478 w 262890"/>
              <a:gd name="T39" fmla="*/ 531813 h 586740"/>
              <a:gd name="T40" fmla="*/ 32279 w 262890"/>
              <a:gd name="T41" fmla="*/ 447781 h 586740"/>
              <a:gd name="T42" fmla="*/ 31587 w 262890"/>
              <a:gd name="T43" fmla="*/ 355692 h 586740"/>
              <a:gd name="T44" fmla="*/ 30824 w 262890"/>
              <a:gd name="T45" fmla="*/ 326914 h 586740"/>
              <a:gd name="T46" fmla="*/ 30519 w 262890"/>
              <a:gd name="T47" fmla="*/ 316555 h 586740"/>
              <a:gd name="T48" fmla="*/ 30425 w 262890"/>
              <a:gd name="T49" fmla="*/ 298137 h 586740"/>
              <a:gd name="T50" fmla="*/ 36527 w 262890"/>
              <a:gd name="T51" fmla="*/ 252092 h 586740"/>
              <a:gd name="T52" fmla="*/ 52672 w 262890"/>
              <a:gd name="T53" fmla="*/ 219862 h 586740"/>
              <a:gd name="T54" fmla="*/ 78052 w 262890"/>
              <a:gd name="T55" fmla="*/ 191084 h 586740"/>
              <a:gd name="T56" fmla="*/ 242347 w 262890"/>
              <a:gd name="T57" fmla="*/ 191084 h 586740"/>
              <a:gd name="T58" fmla="*/ 231751 w 262890"/>
              <a:gd name="T59" fmla="*/ 185329 h 586740"/>
              <a:gd name="T60" fmla="*/ 148501 w 262890"/>
              <a:gd name="T61" fmla="*/ 185329 h 586740"/>
              <a:gd name="T62" fmla="*/ 117653 w 262890"/>
              <a:gd name="T63" fmla="*/ 179573 h 586740"/>
              <a:gd name="T64" fmla="*/ 92449 w 262890"/>
              <a:gd name="T65" fmla="*/ 162307 h 586740"/>
              <a:gd name="T66" fmla="*/ 75459 w 262890"/>
              <a:gd name="T67" fmla="*/ 138133 h 586740"/>
              <a:gd name="T68" fmla="*/ 69228 w 262890"/>
              <a:gd name="T69" fmla="*/ 108203 h 586740"/>
              <a:gd name="T70" fmla="*/ 75459 w 262890"/>
              <a:gd name="T71" fmla="*/ 77124 h 586740"/>
              <a:gd name="T72" fmla="*/ 92449 w 262890"/>
              <a:gd name="T73" fmla="*/ 52951 h 586740"/>
              <a:gd name="T74" fmla="*/ 117653 w 262890"/>
              <a:gd name="T75" fmla="*/ 35684 h 586740"/>
              <a:gd name="T76" fmla="*/ 148501 w 262890"/>
              <a:gd name="T77" fmla="*/ 29929 h 586740"/>
              <a:gd name="T78" fmla="*/ 224336 w 262890"/>
              <a:gd name="T79" fmla="*/ 29929 h 586740"/>
              <a:gd name="T80" fmla="*/ 222165 w 262890"/>
              <a:gd name="T81" fmla="*/ 27626 h 586740"/>
              <a:gd name="T82" fmla="*/ 227351 w 262890"/>
              <a:gd name="T83" fmla="*/ 19569 h 586740"/>
              <a:gd name="T84" fmla="*/ 233418 w 262890"/>
              <a:gd name="T85" fmla="*/ 12662 h 586740"/>
              <a:gd name="T86" fmla="*/ 235717 w 262890"/>
              <a:gd name="T87" fmla="*/ 10359 h 586740"/>
              <a:gd name="T88" fmla="*/ 196433 w 262890"/>
              <a:gd name="T89" fmla="*/ 10359 h 586740"/>
              <a:gd name="T90" fmla="*/ 185251 w 262890"/>
              <a:gd name="T91" fmla="*/ 5756 h 586740"/>
              <a:gd name="T92" fmla="*/ 173482 w 262890"/>
              <a:gd name="T93" fmla="*/ 2302 h 586740"/>
              <a:gd name="T94" fmla="*/ 161209 w 262890"/>
              <a:gd name="T95" fmla="*/ 0 h 586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2890"/>
              <a:gd name="T145" fmla="*/ 0 h 586740"/>
              <a:gd name="T146" fmla="*/ 262890 w 262890"/>
              <a:gd name="T147" fmla="*/ 586740 h 58674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2890" h="586740">
                <a:moveTo>
                  <a:pt x="174485" y="0"/>
                </a:moveTo>
                <a:lnTo>
                  <a:pt x="160731" y="0"/>
                </a:lnTo>
                <a:lnTo>
                  <a:pt x="114325" y="8890"/>
                </a:lnTo>
                <a:lnTo>
                  <a:pt x="76428" y="34290"/>
                </a:lnTo>
                <a:lnTo>
                  <a:pt x="50876" y="72390"/>
                </a:lnTo>
                <a:lnTo>
                  <a:pt x="41503" y="119379"/>
                </a:lnTo>
                <a:lnTo>
                  <a:pt x="42887" y="137159"/>
                </a:lnTo>
                <a:lnTo>
                  <a:pt x="46888" y="154940"/>
                </a:lnTo>
                <a:lnTo>
                  <a:pt x="53301" y="170179"/>
                </a:lnTo>
                <a:lnTo>
                  <a:pt x="61925" y="185420"/>
                </a:lnTo>
                <a:lnTo>
                  <a:pt x="62293" y="186690"/>
                </a:lnTo>
                <a:lnTo>
                  <a:pt x="17284" y="245109"/>
                </a:lnTo>
                <a:lnTo>
                  <a:pt x="2285" y="294640"/>
                </a:lnTo>
                <a:lnTo>
                  <a:pt x="0" y="349250"/>
                </a:lnTo>
                <a:lnTo>
                  <a:pt x="1041" y="378459"/>
                </a:lnTo>
                <a:lnTo>
                  <a:pt x="1155" y="381000"/>
                </a:lnTo>
                <a:lnTo>
                  <a:pt x="1803" y="473709"/>
                </a:lnTo>
                <a:lnTo>
                  <a:pt x="1917" y="496570"/>
                </a:lnTo>
                <a:lnTo>
                  <a:pt x="2184" y="586740"/>
                </a:lnTo>
                <a:lnTo>
                  <a:pt x="35153" y="586740"/>
                </a:lnTo>
                <a:lnTo>
                  <a:pt x="34937" y="494029"/>
                </a:lnTo>
                <a:lnTo>
                  <a:pt x="34188" y="392429"/>
                </a:lnTo>
                <a:lnTo>
                  <a:pt x="33362" y="360679"/>
                </a:lnTo>
                <a:lnTo>
                  <a:pt x="33032" y="349250"/>
                </a:lnTo>
                <a:lnTo>
                  <a:pt x="32931" y="328929"/>
                </a:lnTo>
                <a:lnTo>
                  <a:pt x="39535" y="278129"/>
                </a:lnTo>
                <a:lnTo>
                  <a:pt x="57010" y="242570"/>
                </a:lnTo>
                <a:lnTo>
                  <a:pt x="84480" y="210820"/>
                </a:lnTo>
                <a:lnTo>
                  <a:pt x="262305" y="210820"/>
                </a:lnTo>
                <a:lnTo>
                  <a:pt x="250837" y="204470"/>
                </a:lnTo>
                <a:lnTo>
                  <a:pt x="160731" y="204470"/>
                </a:lnTo>
                <a:lnTo>
                  <a:pt x="127342" y="198120"/>
                </a:lnTo>
                <a:lnTo>
                  <a:pt x="100063" y="179070"/>
                </a:lnTo>
                <a:lnTo>
                  <a:pt x="81673" y="152400"/>
                </a:lnTo>
                <a:lnTo>
                  <a:pt x="74929" y="119379"/>
                </a:lnTo>
                <a:lnTo>
                  <a:pt x="81673" y="85090"/>
                </a:lnTo>
                <a:lnTo>
                  <a:pt x="100063" y="58420"/>
                </a:lnTo>
                <a:lnTo>
                  <a:pt x="127342" y="39370"/>
                </a:lnTo>
                <a:lnTo>
                  <a:pt x="160731" y="33020"/>
                </a:lnTo>
                <a:lnTo>
                  <a:pt x="242811" y="33020"/>
                </a:lnTo>
                <a:lnTo>
                  <a:pt x="240461" y="30479"/>
                </a:lnTo>
                <a:lnTo>
                  <a:pt x="246075" y="21590"/>
                </a:lnTo>
                <a:lnTo>
                  <a:pt x="252641" y="13970"/>
                </a:lnTo>
                <a:lnTo>
                  <a:pt x="255130" y="11429"/>
                </a:lnTo>
                <a:lnTo>
                  <a:pt x="212610" y="11429"/>
                </a:lnTo>
                <a:lnTo>
                  <a:pt x="200507" y="6350"/>
                </a:lnTo>
                <a:lnTo>
                  <a:pt x="187769" y="2540"/>
                </a:lnTo>
                <a:lnTo>
                  <a:pt x="174485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object 5"/>
          <p:cNvSpPr>
            <a:spLocks/>
          </p:cNvSpPr>
          <p:nvPr/>
        </p:nvSpPr>
        <p:spPr bwMode="auto">
          <a:xfrm>
            <a:off x="603250" y="536575"/>
            <a:ext cx="193675" cy="341313"/>
          </a:xfrm>
          <a:custGeom>
            <a:avLst/>
            <a:gdLst>
              <a:gd name="T0" fmla="*/ 164353 w 209550"/>
              <a:gd name="T1" fmla="*/ 0 h 375919"/>
              <a:gd name="T2" fmla="*/ 0 w 209550"/>
              <a:gd name="T3" fmla="*/ 0 h 375919"/>
              <a:gd name="T4" fmla="*/ 10857 w 209550"/>
              <a:gd name="T5" fmla="*/ 8071 h 375919"/>
              <a:gd name="T6" fmla="*/ 22653 w 209550"/>
              <a:gd name="T7" fmla="*/ 13836 h 375919"/>
              <a:gd name="T8" fmla="*/ 35284 w 209550"/>
              <a:gd name="T9" fmla="*/ 19602 h 375919"/>
              <a:gd name="T10" fmla="*/ 48641 w 209550"/>
              <a:gd name="T11" fmla="*/ 23062 h 375919"/>
              <a:gd name="T12" fmla="*/ 41669 w 209550"/>
              <a:gd name="T13" fmla="*/ 33439 h 375919"/>
              <a:gd name="T14" fmla="*/ 36469 w 209550"/>
              <a:gd name="T15" fmla="*/ 46123 h 375919"/>
              <a:gd name="T16" fmla="*/ 33229 w 209550"/>
              <a:gd name="T17" fmla="*/ 58807 h 375919"/>
              <a:gd name="T18" fmla="*/ 32103 w 209550"/>
              <a:gd name="T19" fmla="*/ 72644 h 375919"/>
              <a:gd name="T20" fmla="*/ 34310 w 209550"/>
              <a:gd name="T21" fmla="*/ 92247 h 375919"/>
              <a:gd name="T22" fmla="*/ 40566 w 209550"/>
              <a:gd name="T23" fmla="*/ 109543 h 375919"/>
              <a:gd name="T24" fmla="*/ 50426 w 209550"/>
              <a:gd name="T25" fmla="*/ 125686 h 375919"/>
              <a:gd name="T26" fmla="*/ 63361 w 209550"/>
              <a:gd name="T27" fmla="*/ 139524 h 375919"/>
              <a:gd name="T28" fmla="*/ 58278 w 209550"/>
              <a:gd name="T29" fmla="*/ 144136 h 375919"/>
              <a:gd name="T30" fmla="*/ 53325 w 209550"/>
              <a:gd name="T31" fmla="*/ 151054 h 375919"/>
              <a:gd name="T32" fmla="*/ 48501 w 209550"/>
              <a:gd name="T33" fmla="*/ 156820 h 375919"/>
              <a:gd name="T34" fmla="*/ 43793 w 209550"/>
              <a:gd name="T35" fmla="*/ 163738 h 375919"/>
              <a:gd name="T36" fmla="*/ 41633 w 209550"/>
              <a:gd name="T37" fmla="*/ 167198 h 375919"/>
              <a:gd name="T38" fmla="*/ 39568 w 209550"/>
              <a:gd name="T39" fmla="*/ 169503 h 375919"/>
              <a:gd name="T40" fmla="*/ 37607 w 209550"/>
              <a:gd name="T41" fmla="*/ 172963 h 375919"/>
              <a:gd name="T42" fmla="*/ 20881 w 209550"/>
              <a:gd name="T43" fmla="*/ 214474 h 375919"/>
              <a:gd name="T44" fmla="*/ 17770 w 209550"/>
              <a:gd name="T45" fmla="*/ 251372 h 375919"/>
              <a:gd name="T46" fmla="*/ 19191 w 209550"/>
              <a:gd name="T47" fmla="*/ 341314 h 375919"/>
              <a:gd name="T48" fmla="*/ 49850 w 209550"/>
              <a:gd name="T49" fmla="*/ 341314 h 375919"/>
              <a:gd name="T50" fmla="*/ 49639 w 209550"/>
              <a:gd name="T51" fmla="*/ 319404 h 375919"/>
              <a:gd name="T52" fmla="*/ 49193 w 209550"/>
              <a:gd name="T53" fmla="*/ 296343 h 375919"/>
              <a:gd name="T54" fmla="*/ 48876 w 209550"/>
              <a:gd name="T55" fmla="*/ 273281 h 375919"/>
              <a:gd name="T56" fmla="*/ 49897 w 209550"/>
              <a:gd name="T57" fmla="*/ 236383 h 375919"/>
              <a:gd name="T58" fmla="*/ 65063 w 209550"/>
              <a:gd name="T59" fmla="*/ 186799 h 375919"/>
              <a:gd name="T60" fmla="*/ 87435 w 209550"/>
              <a:gd name="T61" fmla="*/ 157972 h 375919"/>
              <a:gd name="T62" fmla="*/ 90499 w 209550"/>
              <a:gd name="T63" fmla="*/ 154513 h 375919"/>
              <a:gd name="T64" fmla="*/ 148320 w 209550"/>
              <a:gd name="T65" fmla="*/ 154513 h 375919"/>
              <a:gd name="T66" fmla="*/ 153648 w 209550"/>
              <a:gd name="T67" fmla="*/ 152207 h 375919"/>
              <a:gd name="T68" fmla="*/ 193651 w 209550"/>
              <a:gd name="T69" fmla="*/ 152207 h 375919"/>
              <a:gd name="T70" fmla="*/ 191738 w 209550"/>
              <a:gd name="T71" fmla="*/ 149901 h 375919"/>
              <a:gd name="T72" fmla="*/ 185811 w 209550"/>
              <a:gd name="T73" fmla="*/ 142982 h 375919"/>
              <a:gd name="T74" fmla="*/ 179671 w 209550"/>
              <a:gd name="T75" fmla="*/ 136063 h 375919"/>
              <a:gd name="T76" fmla="*/ 184930 w 209550"/>
              <a:gd name="T77" fmla="*/ 130298 h 375919"/>
              <a:gd name="T78" fmla="*/ 119785 w 209550"/>
              <a:gd name="T79" fmla="*/ 130298 h 375919"/>
              <a:gd name="T80" fmla="*/ 97248 w 209550"/>
              <a:gd name="T81" fmla="*/ 125686 h 375919"/>
              <a:gd name="T82" fmla="*/ 78843 w 209550"/>
              <a:gd name="T83" fmla="*/ 113002 h 375919"/>
              <a:gd name="T84" fmla="*/ 66436 w 209550"/>
              <a:gd name="T85" fmla="*/ 95705 h 375919"/>
              <a:gd name="T86" fmla="*/ 61882 w 209550"/>
              <a:gd name="T87" fmla="*/ 72644 h 375919"/>
              <a:gd name="T88" fmla="*/ 66436 w 209550"/>
              <a:gd name="T89" fmla="*/ 50735 h 375919"/>
              <a:gd name="T90" fmla="*/ 78843 w 209550"/>
              <a:gd name="T91" fmla="*/ 33439 h 375919"/>
              <a:gd name="T92" fmla="*/ 97248 w 209550"/>
              <a:gd name="T93" fmla="*/ 20755 h 375919"/>
              <a:gd name="T94" fmla="*/ 119785 w 209550"/>
              <a:gd name="T95" fmla="*/ 16142 h 375919"/>
              <a:gd name="T96" fmla="*/ 184296 w 209550"/>
              <a:gd name="T97" fmla="*/ 16142 h 375919"/>
              <a:gd name="T98" fmla="*/ 172828 w 209550"/>
              <a:gd name="T99" fmla="*/ 4611 h 375919"/>
              <a:gd name="T100" fmla="*/ 164353 w 209550"/>
              <a:gd name="T101" fmla="*/ 0 h 3759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9550"/>
              <a:gd name="T154" fmla="*/ 0 h 375919"/>
              <a:gd name="T155" fmla="*/ 209550 w 209550"/>
              <a:gd name="T156" fmla="*/ 375919 h 37591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9550" h="375919">
                <a:moveTo>
                  <a:pt x="177825" y="0"/>
                </a:moveTo>
                <a:lnTo>
                  <a:pt x="0" y="0"/>
                </a:lnTo>
                <a:lnTo>
                  <a:pt x="11747" y="8889"/>
                </a:lnTo>
                <a:lnTo>
                  <a:pt x="24510" y="15239"/>
                </a:lnTo>
                <a:lnTo>
                  <a:pt x="38176" y="21589"/>
                </a:lnTo>
                <a:lnTo>
                  <a:pt x="52628" y="25400"/>
                </a:lnTo>
                <a:lnTo>
                  <a:pt x="45085" y="36829"/>
                </a:lnTo>
                <a:lnTo>
                  <a:pt x="39458" y="50800"/>
                </a:lnTo>
                <a:lnTo>
                  <a:pt x="35953" y="64770"/>
                </a:lnTo>
                <a:lnTo>
                  <a:pt x="34734" y="80009"/>
                </a:lnTo>
                <a:lnTo>
                  <a:pt x="37122" y="101600"/>
                </a:lnTo>
                <a:lnTo>
                  <a:pt x="43891" y="120650"/>
                </a:lnTo>
                <a:lnTo>
                  <a:pt x="54559" y="138429"/>
                </a:lnTo>
                <a:lnTo>
                  <a:pt x="68554" y="153670"/>
                </a:lnTo>
                <a:lnTo>
                  <a:pt x="63055" y="158750"/>
                </a:lnTo>
                <a:lnTo>
                  <a:pt x="57696" y="166370"/>
                </a:lnTo>
                <a:lnTo>
                  <a:pt x="52476" y="172720"/>
                </a:lnTo>
                <a:lnTo>
                  <a:pt x="47383" y="180339"/>
                </a:lnTo>
                <a:lnTo>
                  <a:pt x="45046" y="184150"/>
                </a:lnTo>
                <a:lnTo>
                  <a:pt x="42811" y="186689"/>
                </a:lnTo>
                <a:lnTo>
                  <a:pt x="40690" y="190500"/>
                </a:lnTo>
                <a:lnTo>
                  <a:pt x="22593" y="236220"/>
                </a:lnTo>
                <a:lnTo>
                  <a:pt x="19227" y="276859"/>
                </a:lnTo>
                <a:lnTo>
                  <a:pt x="20764" y="375920"/>
                </a:lnTo>
                <a:lnTo>
                  <a:pt x="53936" y="375920"/>
                </a:lnTo>
                <a:lnTo>
                  <a:pt x="53708" y="351789"/>
                </a:lnTo>
                <a:lnTo>
                  <a:pt x="53225" y="326389"/>
                </a:lnTo>
                <a:lnTo>
                  <a:pt x="52882" y="300989"/>
                </a:lnTo>
                <a:lnTo>
                  <a:pt x="53987" y="260350"/>
                </a:lnTo>
                <a:lnTo>
                  <a:pt x="70396" y="205739"/>
                </a:lnTo>
                <a:lnTo>
                  <a:pt x="94602" y="173989"/>
                </a:lnTo>
                <a:lnTo>
                  <a:pt x="97917" y="170179"/>
                </a:lnTo>
                <a:lnTo>
                  <a:pt x="160477" y="170179"/>
                </a:lnTo>
                <a:lnTo>
                  <a:pt x="166242" y="167639"/>
                </a:lnTo>
                <a:lnTo>
                  <a:pt x="209524" y="167639"/>
                </a:lnTo>
                <a:lnTo>
                  <a:pt x="207454" y="165100"/>
                </a:lnTo>
                <a:lnTo>
                  <a:pt x="201041" y="157479"/>
                </a:lnTo>
                <a:lnTo>
                  <a:pt x="194398" y="149859"/>
                </a:lnTo>
                <a:lnTo>
                  <a:pt x="200088" y="143509"/>
                </a:lnTo>
                <a:lnTo>
                  <a:pt x="129603" y="143509"/>
                </a:lnTo>
                <a:lnTo>
                  <a:pt x="105219" y="138429"/>
                </a:lnTo>
                <a:lnTo>
                  <a:pt x="85305" y="124459"/>
                </a:lnTo>
                <a:lnTo>
                  <a:pt x="71882" y="105409"/>
                </a:lnTo>
                <a:lnTo>
                  <a:pt x="66954" y="80009"/>
                </a:lnTo>
                <a:lnTo>
                  <a:pt x="71882" y="55879"/>
                </a:lnTo>
                <a:lnTo>
                  <a:pt x="85305" y="36829"/>
                </a:lnTo>
                <a:lnTo>
                  <a:pt x="105219" y="22859"/>
                </a:lnTo>
                <a:lnTo>
                  <a:pt x="129603" y="17779"/>
                </a:lnTo>
                <a:lnTo>
                  <a:pt x="199402" y="17779"/>
                </a:lnTo>
                <a:lnTo>
                  <a:pt x="186994" y="5079"/>
                </a:lnTo>
                <a:lnTo>
                  <a:pt x="177825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2" name="object 6"/>
          <p:cNvSpPr>
            <a:spLocks/>
          </p:cNvSpPr>
          <p:nvPr/>
        </p:nvSpPr>
        <p:spPr bwMode="auto">
          <a:xfrm>
            <a:off x="757238" y="688975"/>
            <a:ext cx="76200" cy="188913"/>
          </a:xfrm>
          <a:custGeom>
            <a:avLst/>
            <a:gdLst>
              <a:gd name="T0" fmla="*/ 40576 w 81280"/>
              <a:gd name="T1" fmla="*/ 0 h 208280"/>
              <a:gd name="T2" fmla="*/ 0 w 81280"/>
              <a:gd name="T3" fmla="*/ 0 h 208280"/>
              <a:gd name="T4" fmla="*/ 6465 w 81280"/>
              <a:gd name="T5" fmla="*/ 6911 h 208280"/>
              <a:gd name="T6" fmla="*/ 12680 w 81280"/>
              <a:gd name="T7" fmla="*/ 13823 h 208280"/>
              <a:gd name="T8" fmla="*/ 18633 w 81280"/>
              <a:gd name="T9" fmla="*/ 20734 h 208280"/>
              <a:gd name="T10" fmla="*/ 24312 w 81280"/>
              <a:gd name="T11" fmla="*/ 28798 h 208280"/>
              <a:gd name="T12" fmla="*/ 24741 w 81280"/>
              <a:gd name="T13" fmla="*/ 29950 h 208280"/>
              <a:gd name="T14" fmla="*/ 34492 w 81280"/>
              <a:gd name="T15" fmla="*/ 48380 h 208280"/>
              <a:gd name="T16" fmla="*/ 40302 w 81280"/>
              <a:gd name="T17" fmla="*/ 65659 h 208280"/>
              <a:gd name="T18" fmla="*/ 43207 w 81280"/>
              <a:gd name="T19" fmla="*/ 82937 h 208280"/>
              <a:gd name="T20" fmla="*/ 44196 w 81280"/>
              <a:gd name="T21" fmla="*/ 99064 h 208280"/>
              <a:gd name="T22" fmla="*/ 44362 w 81280"/>
              <a:gd name="T23" fmla="*/ 120950 h 208280"/>
              <a:gd name="T24" fmla="*/ 44041 w 81280"/>
              <a:gd name="T25" fmla="*/ 143989 h 208280"/>
              <a:gd name="T26" fmla="*/ 43600 w 81280"/>
              <a:gd name="T27" fmla="*/ 167027 h 208280"/>
              <a:gd name="T28" fmla="*/ 43374 w 81280"/>
              <a:gd name="T29" fmla="*/ 188913 h 208280"/>
              <a:gd name="T30" fmla="*/ 74461 w 81280"/>
              <a:gd name="T31" fmla="*/ 188913 h 208280"/>
              <a:gd name="T32" fmla="*/ 75914 w 81280"/>
              <a:gd name="T33" fmla="*/ 99064 h 208280"/>
              <a:gd name="T34" fmla="*/ 75938 w 81280"/>
              <a:gd name="T35" fmla="*/ 89849 h 208280"/>
              <a:gd name="T36" fmla="*/ 75616 w 81280"/>
              <a:gd name="T37" fmla="*/ 80634 h 208280"/>
              <a:gd name="T38" fmla="*/ 67389 w 81280"/>
              <a:gd name="T39" fmla="*/ 43773 h 208280"/>
              <a:gd name="T40" fmla="*/ 64138 w 81280"/>
              <a:gd name="T41" fmla="*/ 36861 h 208280"/>
              <a:gd name="T42" fmla="*/ 60483 w 81280"/>
              <a:gd name="T43" fmla="*/ 28798 h 208280"/>
              <a:gd name="T44" fmla="*/ 56447 w 81280"/>
              <a:gd name="T45" fmla="*/ 21886 h 208280"/>
              <a:gd name="T46" fmla="*/ 53959 w 81280"/>
              <a:gd name="T47" fmla="*/ 18431 h 208280"/>
              <a:gd name="T48" fmla="*/ 52066 w 81280"/>
              <a:gd name="T49" fmla="*/ 14975 h 208280"/>
              <a:gd name="T50" fmla="*/ 50089 w 81280"/>
              <a:gd name="T51" fmla="*/ 12671 h 208280"/>
              <a:gd name="T52" fmla="*/ 44457 w 81280"/>
              <a:gd name="T53" fmla="*/ 4608 h 208280"/>
              <a:gd name="T54" fmla="*/ 40576 w 81280"/>
              <a:gd name="T55" fmla="*/ 0 h 2082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280"/>
              <a:gd name="T85" fmla="*/ 0 h 208280"/>
              <a:gd name="T86" fmla="*/ 81280 w 81280"/>
              <a:gd name="T87" fmla="*/ 208280 h 2082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280" h="208280">
                <a:moveTo>
                  <a:pt x="43281" y="0"/>
                </a:moveTo>
                <a:lnTo>
                  <a:pt x="0" y="0"/>
                </a:lnTo>
                <a:lnTo>
                  <a:pt x="6896" y="7620"/>
                </a:lnTo>
                <a:lnTo>
                  <a:pt x="13525" y="15240"/>
                </a:lnTo>
                <a:lnTo>
                  <a:pt x="19875" y="22860"/>
                </a:lnTo>
                <a:lnTo>
                  <a:pt x="25933" y="31750"/>
                </a:lnTo>
                <a:lnTo>
                  <a:pt x="26390" y="33020"/>
                </a:lnTo>
                <a:lnTo>
                  <a:pt x="36791" y="53340"/>
                </a:lnTo>
                <a:lnTo>
                  <a:pt x="42989" y="72390"/>
                </a:lnTo>
                <a:lnTo>
                  <a:pt x="46088" y="91440"/>
                </a:lnTo>
                <a:lnTo>
                  <a:pt x="47142" y="109220"/>
                </a:lnTo>
                <a:lnTo>
                  <a:pt x="47320" y="133350"/>
                </a:lnTo>
                <a:lnTo>
                  <a:pt x="46977" y="158750"/>
                </a:lnTo>
                <a:lnTo>
                  <a:pt x="46507" y="184150"/>
                </a:lnTo>
                <a:lnTo>
                  <a:pt x="46266" y="208280"/>
                </a:lnTo>
                <a:lnTo>
                  <a:pt x="79425" y="208280"/>
                </a:lnTo>
                <a:lnTo>
                  <a:pt x="80975" y="109220"/>
                </a:lnTo>
                <a:lnTo>
                  <a:pt x="81000" y="99060"/>
                </a:lnTo>
                <a:lnTo>
                  <a:pt x="80657" y="88900"/>
                </a:lnTo>
                <a:lnTo>
                  <a:pt x="71882" y="48260"/>
                </a:lnTo>
                <a:lnTo>
                  <a:pt x="68414" y="40640"/>
                </a:lnTo>
                <a:lnTo>
                  <a:pt x="64515" y="31750"/>
                </a:lnTo>
                <a:lnTo>
                  <a:pt x="60210" y="24130"/>
                </a:lnTo>
                <a:lnTo>
                  <a:pt x="57556" y="20320"/>
                </a:lnTo>
                <a:lnTo>
                  <a:pt x="55537" y="16510"/>
                </a:lnTo>
                <a:lnTo>
                  <a:pt x="53428" y="13970"/>
                </a:lnTo>
                <a:lnTo>
                  <a:pt x="47421" y="5080"/>
                </a:lnTo>
                <a:lnTo>
                  <a:pt x="43281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7"/>
          <p:cNvSpPr>
            <a:spLocks/>
          </p:cNvSpPr>
          <p:nvPr/>
        </p:nvSpPr>
        <p:spPr bwMode="auto">
          <a:xfrm>
            <a:off x="862013" y="511175"/>
            <a:ext cx="103187" cy="366713"/>
          </a:xfrm>
          <a:custGeom>
            <a:avLst/>
            <a:gdLst>
              <a:gd name="T0" fmla="*/ 44062 w 110490"/>
              <a:gd name="T1" fmla="*/ 0 h 405130"/>
              <a:gd name="T2" fmla="*/ 0 w 110490"/>
              <a:gd name="T3" fmla="*/ 0 h 405130"/>
              <a:gd name="T4" fmla="*/ 18929 w 110490"/>
              <a:gd name="T5" fmla="*/ 17244 h 405130"/>
              <a:gd name="T6" fmla="*/ 29935 w 110490"/>
              <a:gd name="T7" fmla="*/ 28739 h 405130"/>
              <a:gd name="T8" fmla="*/ 54807 w 110490"/>
              <a:gd name="T9" fmla="*/ 59778 h 405130"/>
              <a:gd name="T10" fmla="*/ 68661 w 110490"/>
              <a:gd name="T11" fmla="*/ 93115 h 405130"/>
              <a:gd name="T12" fmla="*/ 72373 w 110490"/>
              <a:gd name="T13" fmla="*/ 145995 h 405130"/>
              <a:gd name="T14" fmla="*/ 71993 w 110490"/>
              <a:gd name="T15" fmla="*/ 159790 h 405130"/>
              <a:gd name="T16" fmla="*/ 71460 w 110490"/>
              <a:gd name="T17" fmla="*/ 172436 h 405130"/>
              <a:gd name="T18" fmla="*/ 71293 w 110490"/>
              <a:gd name="T19" fmla="*/ 178183 h 405130"/>
              <a:gd name="T20" fmla="*/ 70688 w 110490"/>
              <a:gd name="T21" fmla="*/ 260953 h 405130"/>
              <a:gd name="T22" fmla="*/ 70499 w 110490"/>
              <a:gd name="T23" fmla="*/ 282794 h 405130"/>
              <a:gd name="T24" fmla="*/ 70344 w 110490"/>
              <a:gd name="T25" fmla="*/ 348320 h 405130"/>
              <a:gd name="T26" fmla="*/ 70178 w 110490"/>
              <a:gd name="T27" fmla="*/ 360965 h 405130"/>
              <a:gd name="T28" fmla="*/ 69905 w 110490"/>
              <a:gd name="T29" fmla="*/ 366713 h 405130"/>
              <a:gd name="T30" fmla="*/ 100732 w 110490"/>
              <a:gd name="T31" fmla="*/ 366713 h 405130"/>
              <a:gd name="T32" fmla="*/ 100933 w 110490"/>
              <a:gd name="T33" fmla="*/ 362115 h 405130"/>
              <a:gd name="T34" fmla="*/ 101134 w 110490"/>
              <a:gd name="T35" fmla="*/ 348320 h 405130"/>
              <a:gd name="T36" fmla="*/ 101301 w 110490"/>
              <a:gd name="T37" fmla="*/ 282794 h 405130"/>
              <a:gd name="T38" fmla="*/ 101681 w 110490"/>
              <a:gd name="T39" fmla="*/ 232213 h 405130"/>
              <a:gd name="T40" fmla="*/ 101799 w 110490"/>
              <a:gd name="T41" fmla="*/ 212671 h 405130"/>
              <a:gd name="T42" fmla="*/ 101918 w 110490"/>
              <a:gd name="T43" fmla="*/ 182782 h 405130"/>
              <a:gd name="T44" fmla="*/ 101965 w 110490"/>
              <a:gd name="T45" fmla="*/ 180483 h 405130"/>
              <a:gd name="T46" fmla="*/ 103067 w 110490"/>
              <a:gd name="T47" fmla="*/ 151743 h 405130"/>
              <a:gd name="T48" fmla="*/ 102949 w 110490"/>
              <a:gd name="T49" fmla="*/ 121854 h 405130"/>
              <a:gd name="T50" fmla="*/ 101016 w 110490"/>
              <a:gd name="T51" fmla="*/ 98863 h 405130"/>
              <a:gd name="T52" fmla="*/ 95584 w 110490"/>
              <a:gd name="T53" fmla="*/ 75872 h 405130"/>
              <a:gd name="T54" fmla="*/ 91706 w 110490"/>
              <a:gd name="T55" fmla="*/ 65526 h 405130"/>
              <a:gd name="T56" fmla="*/ 87020 w 110490"/>
              <a:gd name="T57" fmla="*/ 55179 h 405130"/>
              <a:gd name="T58" fmla="*/ 81612 w 110490"/>
              <a:gd name="T59" fmla="*/ 45983 h 405130"/>
              <a:gd name="T60" fmla="*/ 75575 w 110490"/>
              <a:gd name="T61" fmla="*/ 35637 h 405130"/>
              <a:gd name="T62" fmla="*/ 64948 w 110490"/>
              <a:gd name="T63" fmla="*/ 21842 h 405130"/>
              <a:gd name="T64" fmla="*/ 53669 w 110490"/>
              <a:gd name="T65" fmla="*/ 9197 h 405130"/>
              <a:gd name="T66" fmla="*/ 44062 w 110490"/>
              <a:gd name="T67" fmla="*/ 0 h 405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0490"/>
              <a:gd name="T103" fmla="*/ 0 h 405130"/>
              <a:gd name="T104" fmla="*/ 110490 w 110490"/>
              <a:gd name="T105" fmla="*/ 405130 h 4051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0490" h="405130">
                <a:moveTo>
                  <a:pt x="47180" y="0"/>
                </a:moveTo>
                <a:lnTo>
                  <a:pt x="0" y="0"/>
                </a:lnTo>
                <a:lnTo>
                  <a:pt x="20269" y="19050"/>
                </a:lnTo>
                <a:lnTo>
                  <a:pt x="32054" y="31750"/>
                </a:lnTo>
                <a:lnTo>
                  <a:pt x="58686" y="66040"/>
                </a:lnTo>
                <a:lnTo>
                  <a:pt x="73520" y="102870"/>
                </a:lnTo>
                <a:lnTo>
                  <a:pt x="77495" y="161290"/>
                </a:lnTo>
                <a:lnTo>
                  <a:pt x="77088" y="176530"/>
                </a:lnTo>
                <a:lnTo>
                  <a:pt x="76517" y="190500"/>
                </a:lnTo>
                <a:lnTo>
                  <a:pt x="76339" y="196850"/>
                </a:lnTo>
                <a:lnTo>
                  <a:pt x="75691" y="288290"/>
                </a:lnTo>
                <a:lnTo>
                  <a:pt x="75488" y="312420"/>
                </a:lnTo>
                <a:lnTo>
                  <a:pt x="75323" y="384810"/>
                </a:lnTo>
                <a:lnTo>
                  <a:pt x="75145" y="398780"/>
                </a:lnTo>
                <a:lnTo>
                  <a:pt x="74853" y="405130"/>
                </a:lnTo>
                <a:lnTo>
                  <a:pt x="107861" y="405130"/>
                </a:lnTo>
                <a:lnTo>
                  <a:pt x="108076" y="400050"/>
                </a:lnTo>
                <a:lnTo>
                  <a:pt x="108292" y="384810"/>
                </a:lnTo>
                <a:lnTo>
                  <a:pt x="108470" y="312420"/>
                </a:lnTo>
                <a:lnTo>
                  <a:pt x="108877" y="256540"/>
                </a:lnTo>
                <a:lnTo>
                  <a:pt x="109004" y="234950"/>
                </a:lnTo>
                <a:lnTo>
                  <a:pt x="109131" y="201930"/>
                </a:lnTo>
                <a:lnTo>
                  <a:pt x="109181" y="199390"/>
                </a:lnTo>
                <a:lnTo>
                  <a:pt x="110362" y="167640"/>
                </a:lnTo>
                <a:lnTo>
                  <a:pt x="110235" y="134620"/>
                </a:lnTo>
                <a:lnTo>
                  <a:pt x="108165" y="109220"/>
                </a:lnTo>
                <a:lnTo>
                  <a:pt x="102349" y="83820"/>
                </a:lnTo>
                <a:lnTo>
                  <a:pt x="98196" y="72390"/>
                </a:lnTo>
                <a:lnTo>
                  <a:pt x="93179" y="60960"/>
                </a:lnTo>
                <a:lnTo>
                  <a:pt x="87388" y="50800"/>
                </a:lnTo>
                <a:lnTo>
                  <a:pt x="80924" y="39370"/>
                </a:lnTo>
                <a:lnTo>
                  <a:pt x="69545" y="24130"/>
                </a:lnTo>
                <a:lnTo>
                  <a:pt x="57467" y="10160"/>
                </a:lnTo>
                <a:lnTo>
                  <a:pt x="47180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4" name="object 8"/>
          <p:cNvSpPr>
            <a:spLocks/>
          </p:cNvSpPr>
          <p:nvPr/>
        </p:nvSpPr>
        <p:spPr bwMode="auto">
          <a:xfrm>
            <a:off x="693738" y="693738"/>
            <a:ext cx="58737" cy="0"/>
          </a:xfrm>
          <a:custGeom>
            <a:avLst/>
            <a:gdLst>
              <a:gd name="T0" fmla="*/ 0 w 62865"/>
              <a:gd name="T1" fmla="*/ 58452 w 62865"/>
              <a:gd name="T2" fmla="*/ 0 60000 65536"/>
              <a:gd name="T3" fmla="*/ 0 60000 65536"/>
              <a:gd name="T4" fmla="*/ 0 w 62865"/>
              <a:gd name="T5" fmla="*/ 62865 w 628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2865">
                <a:moveTo>
                  <a:pt x="0" y="0"/>
                </a:moveTo>
                <a:lnTo>
                  <a:pt x="62560" y="0"/>
                </a:lnTo>
              </a:path>
            </a:pathLst>
          </a:custGeom>
          <a:noFill/>
          <a:ln w="5079">
            <a:solidFill>
              <a:srgbClr val="00669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5" name="object 9"/>
          <p:cNvSpPr>
            <a:spLocks/>
          </p:cNvSpPr>
          <p:nvPr/>
        </p:nvSpPr>
        <p:spPr bwMode="auto">
          <a:xfrm>
            <a:off x="723900" y="552450"/>
            <a:ext cx="87313" cy="114300"/>
          </a:xfrm>
          <a:custGeom>
            <a:avLst/>
            <a:gdLst>
              <a:gd name="T0" fmla="*/ 63983 w 95250"/>
              <a:gd name="T1" fmla="*/ 0 h 125729"/>
              <a:gd name="T2" fmla="*/ 0 w 95250"/>
              <a:gd name="T3" fmla="*/ 0 h 125729"/>
              <a:gd name="T4" fmla="*/ 22363 w 95250"/>
              <a:gd name="T5" fmla="*/ 4617 h 125729"/>
              <a:gd name="T6" fmla="*/ 40618 w 95250"/>
              <a:gd name="T7" fmla="*/ 17318 h 125729"/>
              <a:gd name="T8" fmla="*/ 52934 w 95250"/>
              <a:gd name="T9" fmla="*/ 34637 h 125729"/>
              <a:gd name="T10" fmla="*/ 57440 w 95250"/>
              <a:gd name="T11" fmla="*/ 56572 h 125729"/>
              <a:gd name="T12" fmla="*/ 52934 w 95250"/>
              <a:gd name="T13" fmla="*/ 79663 h 125729"/>
              <a:gd name="T14" fmla="*/ 40618 w 95250"/>
              <a:gd name="T15" fmla="*/ 96982 h 125729"/>
              <a:gd name="T16" fmla="*/ 22363 w 95250"/>
              <a:gd name="T17" fmla="*/ 109683 h 125729"/>
              <a:gd name="T18" fmla="*/ 0 w 95250"/>
              <a:gd name="T19" fmla="*/ 114300 h 125729"/>
              <a:gd name="T20" fmla="*/ 64612 w 95250"/>
              <a:gd name="T21" fmla="*/ 114300 h 125729"/>
              <a:gd name="T22" fmla="*/ 70874 w 95250"/>
              <a:gd name="T23" fmla="*/ 107373 h 125729"/>
              <a:gd name="T24" fmla="*/ 79559 w 95250"/>
              <a:gd name="T25" fmla="*/ 92364 h 125729"/>
              <a:gd name="T26" fmla="*/ 85054 w 95250"/>
              <a:gd name="T27" fmla="*/ 75046 h 125729"/>
              <a:gd name="T28" fmla="*/ 86975 w 95250"/>
              <a:gd name="T29" fmla="*/ 56572 h 125729"/>
              <a:gd name="T30" fmla="*/ 82714 w 95250"/>
              <a:gd name="T31" fmla="*/ 30018 h 125729"/>
              <a:gd name="T32" fmla="*/ 70805 w 95250"/>
              <a:gd name="T33" fmla="*/ 6927 h 125729"/>
              <a:gd name="T34" fmla="*/ 63983 w 95250"/>
              <a:gd name="T35" fmla="*/ 0 h 1257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5250"/>
              <a:gd name="T55" fmla="*/ 0 h 125729"/>
              <a:gd name="T56" fmla="*/ 95250 w 95250"/>
              <a:gd name="T57" fmla="*/ 125729 h 1257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5250" h="125729">
                <a:moveTo>
                  <a:pt x="69799" y="0"/>
                </a:moveTo>
                <a:lnTo>
                  <a:pt x="0" y="0"/>
                </a:lnTo>
                <a:lnTo>
                  <a:pt x="24396" y="5079"/>
                </a:lnTo>
                <a:lnTo>
                  <a:pt x="44310" y="19050"/>
                </a:lnTo>
                <a:lnTo>
                  <a:pt x="57746" y="38100"/>
                </a:lnTo>
                <a:lnTo>
                  <a:pt x="62661" y="62229"/>
                </a:lnTo>
                <a:lnTo>
                  <a:pt x="57746" y="87629"/>
                </a:lnTo>
                <a:lnTo>
                  <a:pt x="44310" y="106679"/>
                </a:lnTo>
                <a:lnTo>
                  <a:pt x="24396" y="120650"/>
                </a:lnTo>
                <a:lnTo>
                  <a:pt x="0" y="125729"/>
                </a:lnTo>
                <a:lnTo>
                  <a:pt x="70485" y="125729"/>
                </a:lnTo>
                <a:lnTo>
                  <a:pt x="77317" y="118109"/>
                </a:lnTo>
                <a:lnTo>
                  <a:pt x="86791" y="101600"/>
                </a:lnTo>
                <a:lnTo>
                  <a:pt x="92786" y="82550"/>
                </a:lnTo>
                <a:lnTo>
                  <a:pt x="94881" y="62229"/>
                </a:lnTo>
                <a:lnTo>
                  <a:pt x="90233" y="33020"/>
                </a:lnTo>
                <a:lnTo>
                  <a:pt x="77241" y="7620"/>
                </a:lnTo>
                <a:lnTo>
                  <a:pt x="69799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6" name="object 10"/>
          <p:cNvSpPr>
            <a:spLocks/>
          </p:cNvSpPr>
          <p:nvPr/>
        </p:nvSpPr>
        <p:spPr bwMode="auto">
          <a:xfrm>
            <a:off x="674688" y="376238"/>
            <a:ext cx="231775" cy="155575"/>
          </a:xfrm>
          <a:custGeom>
            <a:avLst/>
            <a:gdLst>
              <a:gd name="T0" fmla="*/ 76039 w 250190"/>
              <a:gd name="T1" fmla="*/ 0 h 171450"/>
              <a:gd name="T2" fmla="*/ 0 w 250190"/>
              <a:gd name="T3" fmla="*/ 0 h 171450"/>
              <a:gd name="T4" fmla="*/ 30931 w 250190"/>
              <a:gd name="T5" fmla="*/ 5762 h 171450"/>
              <a:gd name="T6" fmla="*/ 56202 w 250190"/>
              <a:gd name="T7" fmla="*/ 23048 h 171450"/>
              <a:gd name="T8" fmla="*/ 73226 w 250190"/>
              <a:gd name="T9" fmla="*/ 47249 h 171450"/>
              <a:gd name="T10" fmla="*/ 79474 w 250190"/>
              <a:gd name="T11" fmla="*/ 78363 h 171450"/>
              <a:gd name="T12" fmla="*/ 75662 w 250190"/>
              <a:gd name="T13" fmla="*/ 101411 h 171450"/>
              <a:gd name="T14" fmla="*/ 65002 w 250190"/>
              <a:gd name="T15" fmla="*/ 123307 h 171450"/>
              <a:gd name="T16" fmla="*/ 48696 w 250190"/>
              <a:gd name="T17" fmla="*/ 139441 h 171450"/>
              <a:gd name="T18" fmla="*/ 27942 w 250190"/>
              <a:gd name="T19" fmla="*/ 150965 h 171450"/>
              <a:gd name="T20" fmla="*/ 24883 w 250190"/>
              <a:gd name="T21" fmla="*/ 152117 h 171450"/>
              <a:gd name="T22" fmla="*/ 21894 w 250190"/>
              <a:gd name="T23" fmla="*/ 152117 h 171450"/>
              <a:gd name="T24" fmla="*/ 18977 w 250190"/>
              <a:gd name="T25" fmla="*/ 153269 h 171450"/>
              <a:gd name="T26" fmla="*/ 12895 w 250190"/>
              <a:gd name="T27" fmla="*/ 155575 h 171450"/>
              <a:gd name="T28" fmla="*/ 83474 w 250190"/>
              <a:gd name="T29" fmla="*/ 155575 h 171450"/>
              <a:gd name="T30" fmla="*/ 79215 w 250190"/>
              <a:gd name="T31" fmla="*/ 153269 h 171450"/>
              <a:gd name="T32" fmla="*/ 83521 w 250190"/>
              <a:gd name="T33" fmla="*/ 148660 h 171450"/>
              <a:gd name="T34" fmla="*/ 87556 w 250190"/>
              <a:gd name="T35" fmla="*/ 144051 h 171450"/>
              <a:gd name="T36" fmla="*/ 91298 w 250190"/>
              <a:gd name="T37" fmla="*/ 139441 h 171450"/>
              <a:gd name="T38" fmla="*/ 94745 w 250190"/>
              <a:gd name="T39" fmla="*/ 133679 h 171450"/>
              <a:gd name="T40" fmla="*/ 231257 w 250190"/>
              <a:gd name="T41" fmla="*/ 133679 h 171450"/>
              <a:gd name="T42" fmla="*/ 230069 w 250190"/>
              <a:gd name="T43" fmla="*/ 132527 h 171450"/>
              <a:gd name="T44" fmla="*/ 215104 w 250190"/>
              <a:gd name="T45" fmla="*/ 117545 h 171450"/>
              <a:gd name="T46" fmla="*/ 218503 w 250190"/>
              <a:gd name="T47" fmla="*/ 114087 h 171450"/>
              <a:gd name="T48" fmla="*/ 133629 w 250190"/>
              <a:gd name="T49" fmla="*/ 114087 h 171450"/>
              <a:gd name="T50" fmla="*/ 126570 w 250190"/>
              <a:gd name="T51" fmla="*/ 112935 h 171450"/>
              <a:gd name="T52" fmla="*/ 119723 w 250190"/>
              <a:gd name="T53" fmla="*/ 110631 h 171450"/>
              <a:gd name="T54" fmla="*/ 113122 w 250190"/>
              <a:gd name="T55" fmla="*/ 108325 h 171450"/>
              <a:gd name="T56" fmla="*/ 106804 w 250190"/>
              <a:gd name="T57" fmla="*/ 106021 h 171450"/>
              <a:gd name="T58" fmla="*/ 108381 w 250190"/>
              <a:gd name="T59" fmla="*/ 99107 h 171450"/>
              <a:gd name="T60" fmla="*/ 109522 w 250190"/>
              <a:gd name="T61" fmla="*/ 92193 h 171450"/>
              <a:gd name="T62" fmla="*/ 110216 w 250190"/>
              <a:gd name="T63" fmla="*/ 85277 h 171450"/>
              <a:gd name="T64" fmla="*/ 110439 w 250190"/>
              <a:gd name="T65" fmla="*/ 78363 h 171450"/>
              <a:gd name="T66" fmla="*/ 107887 w 250190"/>
              <a:gd name="T67" fmla="*/ 55315 h 171450"/>
              <a:gd name="T68" fmla="*/ 100581 w 250190"/>
              <a:gd name="T69" fmla="*/ 33419 h 171450"/>
              <a:gd name="T70" fmla="*/ 89063 w 250190"/>
              <a:gd name="T71" fmla="*/ 13828 h 171450"/>
              <a:gd name="T72" fmla="*/ 76039 w 250190"/>
              <a:gd name="T73" fmla="*/ 0 h 1714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0190"/>
              <a:gd name="T112" fmla="*/ 0 h 171450"/>
              <a:gd name="T113" fmla="*/ 250190 w 250190"/>
              <a:gd name="T114" fmla="*/ 171450 h 1714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0190" h="171450">
                <a:moveTo>
                  <a:pt x="82080" y="0"/>
                </a:moveTo>
                <a:lnTo>
                  <a:pt x="0" y="0"/>
                </a:lnTo>
                <a:lnTo>
                  <a:pt x="33388" y="6350"/>
                </a:lnTo>
                <a:lnTo>
                  <a:pt x="60667" y="25400"/>
                </a:lnTo>
                <a:lnTo>
                  <a:pt x="79044" y="52070"/>
                </a:lnTo>
                <a:lnTo>
                  <a:pt x="85788" y="86359"/>
                </a:lnTo>
                <a:lnTo>
                  <a:pt x="81673" y="111759"/>
                </a:lnTo>
                <a:lnTo>
                  <a:pt x="70167" y="135889"/>
                </a:lnTo>
                <a:lnTo>
                  <a:pt x="52565" y="153670"/>
                </a:lnTo>
                <a:lnTo>
                  <a:pt x="30162" y="166370"/>
                </a:lnTo>
                <a:lnTo>
                  <a:pt x="26860" y="167639"/>
                </a:lnTo>
                <a:lnTo>
                  <a:pt x="23634" y="167639"/>
                </a:lnTo>
                <a:lnTo>
                  <a:pt x="20485" y="168909"/>
                </a:lnTo>
                <a:lnTo>
                  <a:pt x="13919" y="171450"/>
                </a:lnTo>
                <a:lnTo>
                  <a:pt x="90106" y="171450"/>
                </a:lnTo>
                <a:lnTo>
                  <a:pt x="85509" y="168909"/>
                </a:lnTo>
                <a:lnTo>
                  <a:pt x="90157" y="163829"/>
                </a:lnTo>
                <a:lnTo>
                  <a:pt x="94513" y="158750"/>
                </a:lnTo>
                <a:lnTo>
                  <a:pt x="98552" y="153670"/>
                </a:lnTo>
                <a:lnTo>
                  <a:pt x="102273" y="147320"/>
                </a:lnTo>
                <a:lnTo>
                  <a:pt x="249631" y="147320"/>
                </a:lnTo>
                <a:lnTo>
                  <a:pt x="248348" y="146050"/>
                </a:lnTo>
                <a:lnTo>
                  <a:pt x="232194" y="129539"/>
                </a:lnTo>
                <a:lnTo>
                  <a:pt x="235864" y="125729"/>
                </a:lnTo>
                <a:lnTo>
                  <a:pt x="144246" y="125729"/>
                </a:lnTo>
                <a:lnTo>
                  <a:pt x="136626" y="124459"/>
                </a:lnTo>
                <a:lnTo>
                  <a:pt x="129235" y="121920"/>
                </a:lnTo>
                <a:lnTo>
                  <a:pt x="122110" y="119379"/>
                </a:lnTo>
                <a:lnTo>
                  <a:pt x="115290" y="116839"/>
                </a:lnTo>
                <a:lnTo>
                  <a:pt x="116992" y="109220"/>
                </a:lnTo>
                <a:lnTo>
                  <a:pt x="118224" y="101600"/>
                </a:lnTo>
                <a:lnTo>
                  <a:pt x="118973" y="93979"/>
                </a:lnTo>
                <a:lnTo>
                  <a:pt x="119214" y="86359"/>
                </a:lnTo>
                <a:lnTo>
                  <a:pt x="116459" y="60959"/>
                </a:lnTo>
                <a:lnTo>
                  <a:pt x="108572" y="36829"/>
                </a:lnTo>
                <a:lnTo>
                  <a:pt x="96139" y="15239"/>
                </a:lnTo>
                <a:lnTo>
                  <a:pt x="82080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7" name="object 11"/>
          <p:cNvSpPr>
            <a:spLocks/>
          </p:cNvSpPr>
          <p:nvPr/>
        </p:nvSpPr>
        <p:spPr bwMode="auto">
          <a:xfrm>
            <a:off x="768350" y="514350"/>
            <a:ext cx="138113" cy="0"/>
          </a:xfrm>
          <a:custGeom>
            <a:avLst/>
            <a:gdLst>
              <a:gd name="T0" fmla="*/ 0 w 149225"/>
              <a:gd name="T1" fmla="*/ 137584 w 149225"/>
              <a:gd name="T2" fmla="*/ 0 60000 65536"/>
              <a:gd name="T3" fmla="*/ 0 60000 65536"/>
              <a:gd name="T4" fmla="*/ 0 w 149225"/>
              <a:gd name="T5" fmla="*/ 149225 w 1492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9225">
                <a:moveTo>
                  <a:pt x="0" y="0"/>
                </a:moveTo>
                <a:lnTo>
                  <a:pt x="148653" y="0"/>
                </a:lnTo>
              </a:path>
            </a:pathLst>
          </a:custGeom>
          <a:noFill/>
          <a:ln w="11429">
            <a:solidFill>
              <a:srgbClr val="00669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2"/>
          <p:cNvSpPr>
            <a:spLocks/>
          </p:cNvSpPr>
          <p:nvPr/>
        </p:nvSpPr>
        <p:spPr bwMode="auto">
          <a:xfrm>
            <a:off x="817563" y="334963"/>
            <a:ext cx="109537" cy="153987"/>
          </a:xfrm>
          <a:custGeom>
            <a:avLst/>
            <a:gdLst>
              <a:gd name="T0" fmla="*/ 75732 w 119380"/>
              <a:gd name="T1" fmla="*/ 0 h 171450"/>
              <a:gd name="T2" fmla="*/ 0 w 119380"/>
              <a:gd name="T3" fmla="*/ 0 h 171450"/>
              <a:gd name="T4" fmla="*/ 30646 w 119380"/>
              <a:gd name="T5" fmla="*/ 5703 h 171450"/>
              <a:gd name="T6" fmla="*/ 55677 w 119380"/>
              <a:gd name="T7" fmla="*/ 22813 h 171450"/>
              <a:gd name="T8" fmla="*/ 72539 w 119380"/>
              <a:gd name="T9" fmla="*/ 46766 h 171450"/>
              <a:gd name="T10" fmla="*/ 78727 w 119380"/>
              <a:gd name="T11" fmla="*/ 76423 h 171450"/>
              <a:gd name="T12" fmla="*/ 76256 w 119380"/>
              <a:gd name="T13" fmla="*/ 95813 h 171450"/>
              <a:gd name="T14" fmla="*/ 58275 w 119380"/>
              <a:gd name="T15" fmla="*/ 128892 h 171450"/>
              <a:gd name="T16" fmla="*/ 23468 w 119380"/>
              <a:gd name="T17" fmla="*/ 150565 h 171450"/>
              <a:gd name="T18" fmla="*/ 116 w 119380"/>
              <a:gd name="T19" fmla="*/ 153987 h 171450"/>
              <a:gd name="T20" fmla="*/ 74974 w 119380"/>
              <a:gd name="T21" fmla="*/ 153987 h 171450"/>
              <a:gd name="T22" fmla="*/ 87326 w 119380"/>
              <a:gd name="T23" fmla="*/ 141439 h 171450"/>
              <a:gd name="T24" fmla="*/ 99259 w 119380"/>
              <a:gd name="T25" fmla="*/ 122049 h 171450"/>
              <a:gd name="T26" fmla="*/ 106845 w 119380"/>
              <a:gd name="T27" fmla="*/ 100376 h 171450"/>
              <a:gd name="T28" fmla="*/ 109501 w 119380"/>
              <a:gd name="T29" fmla="*/ 76423 h 171450"/>
              <a:gd name="T30" fmla="*/ 100913 w 119380"/>
              <a:gd name="T31" fmla="*/ 35360 h 171450"/>
              <a:gd name="T32" fmla="*/ 77468 w 119380"/>
              <a:gd name="T33" fmla="*/ 1141 h 171450"/>
              <a:gd name="T34" fmla="*/ 75732 w 119380"/>
              <a:gd name="T35" fmla="*/ 0 h 1714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9380"/>
              <a:gd name="T55" fmla="*/ 0 h 171450"/>
              <a:gd name="T56" fmla="*/ 119380 w 119380"/>
              <a:gd name="T57" fmla="*/ 171450 h 1714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9380" h="171450">
                <a:moveTo>
                  <a:pt x="82537" y="0"/>
                </a:moveTo>
                <a:lnTo>
                  <a:pt x="0" y="0"/>
                </a:lnTo>
                <a:lnTo>
                  <a:pt x="33400" y="6350"/>
                </a:lnTo>
                <a:lnTo>
                  <a:pt x="60680" y="25400"/>
                </a:lnTo>
                <a:lnTo>
                  <a:pt x="79057" y="52070"/>
                </a:lnTo>
                <a:lnTo>
                  <a:pt x="85801" y="85090"/>
                </a:lnTo>
                <a:lnTo>
                  <a:pt x="83108" y="106679"/>
                </a:lnTo>
                <a:lnTo>
                  <a:pt x="63512" y="143509"/>
                </a:lnTo>
                <a:lnTo>
                  <a:pt x="25577" y="167640"/>
                </a:lnTo>
                <a:lnTo>
                  <a:pt x="126" y="171450"/>
                </a:lnTo>
                <a:lnTo>
                  <a:pt x="81711" y="171450"/>
                </a:lnTo>
                <a:lnTo>
                  <a:pt x="95173" y="157479"/>
                </a:lnTo>
                <a:lnTo>
                  <a:pt x="108178" y="135890"/>
                </a:lnTo>
                <a:lnTo>
                  <a:pt x="116446" y="111759"/>
                </a:lnTo>
                <a:lnTo>
                  <a:pt x="119341" y="85090"/>
                </a:lnTo>
                <a:lnTo>
                  <a:pt x="109981" y="39370"/>
                </a:lnTo>
                <a:lnTo>
                  <a:pt x="84429" y="1270"/>
                </a:lnTo>
                <a:lnTo>
                  <a:pt x="82537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3"/>
          <p:cNvSpPr>
            <a:spLocks/>
          </p:cNvSpPr>
          <p:nvPr/>
        </p:nvSpPr>
        <p:spPr bwMode="auto">
          <a:xfrm>
            <a:off x="722313" y="303213"/>
            <a:ext cx="171450" cy="52387"/>
          </a:xfrm>
          <a:custGeom>
            <a:avLst/>
            <a:gdLst>
              <a:gd name="T0" fmla="*/ 94685 w 185419"/>
              <a:gd name="T1" fmla="*/ 0 h 58420"/>
              <a:gd name="T2" fmla="*/ 50214 w 185419"/>
              <a:gd name="T3" fmla="*/ 9111 h 58420"/>
              <a:gd name="T4" fmla="*/ 36087 w 185419"/>
              <a:gd name="T5" fmla="*/ 17083 h 58420"/>
              <a:gd name="T6" fmla="*/ 34501 w 185419"/>
              <a:gd name="T7" fmla="*/ 18222 h 58420"/>
              <a:gd name="T8" fmla="*/ 24414 w 185419"/>
              <a:gd name="T9" fmla="*/ 25055 h 58420"/>
              <a:gd name="T10" fmla="*/ 15230 w 185419"/>
              <a:gd name="T11" fmla="*/ 33027 h 58420"/>
              <a:gd name="T12" fmla="*/ 7069 w 185419"/>
              <a:gd name="T13" fmla="*/ 42137 h 58420"/>
              <a:gd name="T14" fmla="*/ 0 w 185419"/>
              <a:gd name="T15" fmla="*/ 52387 h 58420"/>
              <a:gd name="T16" fmla="*/ 39316 w 185419"/>
              <a:gd name="T17" fmla="*/ 52387 h 58420"/>
              <a:gd name="T18" fmla="*/ 43896 w 185419"/>
              <a:gd name="T19" fmla="*/ 47832 h 58420"/>
              <a:gd name="T20" fmla="*/ 51506 w 185419"/>
              <a:gd name="T21" fmla="*/ 43276 h 58420"/>
              <a:gd name="T22" fmla="*/ 94568 w 185419"/>
              <a:gd name="T23" fmla="*/ 30749 h 58420"/>
              <a:gd name="T24" fmla="*/ 170887 w 185419"/>
              <a:gd name="T25" fmla="*/ 30749 h 58420"/>
              <a:gd name="T26" fmla="*/ 137594 w 185419"/>
              <a:gd name="T27" fmla="*/ 9111 h 58420"/>
              <a:gd name="T28" fmla="*/ 94685 w 185419"/>
              <a:gd name="T29" fmla="*/ 0 h 584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5419"/>
              <a:gd name="T46" fmla="*/ 0 h 58420"/>
              <a:gd name="T47" fmla="*/ 185419 w 185419"/>
              <a:gd name="T48" fmla="*/ 58420 h 584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5419" h="58420">
                <a:moveTo>
                  <a:pt x="102400" y="0"/>
                </a:moveTo>
                <a:lnTo>
                  <a:pt x="54305" y="10160"/>
                </a:lnTo>
                <a:lnTo>
                  <a:pt x="39027" y="19050"/>
                </a:lnTo>
                <a:lnTo>
                  <a:pt x="37312" y="20320"/>
                </a:lnTo>
                <a:lnTo>
                  <a:pt x="26403" y="27940"/>
                </a:lnTo>
                <a:lnTo>
                  <a:pt x="16471" y="36830"/>
                </a:lnTo>
                <a:lnTo>
                  <a:pt x="7645" y="46990"/>
                </a:lnTo>
                <a:lnTo>
                  <a:pt x="0" y="58420"/>
                </a:lnTo>
                <a:lnTo>
                  <a:pt x="42519" y="58420"/>
                </a:lnTo>
                <a:lnTo>
                  <a:pt x="47472" y="53340"/>
                </a:lnTo>
                <a:lnTo>
                  <a:pt x="55702" y="48260"/>
                </a:lnTo>
                <a:lnTo>
                  <a:pt x="102273" y="34290"/>
                </a:lnTo>
                <a:lnTo>
                  <a:pt x="184810" y="34290"/>
                </a:lnTo>
                <a:lnTo>
                  <a:pt x="148805" y="10160"/>
                </a:lnTo>
                <a:lnTo>
                  <a:pt x="102400" y="0"/>
                </a:lnTo>
                <a:close/>
              </a:path>
            </a:pathLst>
          </a:custGeom>
          <a:solidFill>
            <a:srgbClr val="00669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2743200" y="436563"/>
            <a:ext cx="1819275" cy="369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28">
              <a:defRPr/>
            </a:pPr>
            <a:r>
              <a:rPr sz="2400" spc="-13" dirty="0">
                <a:solidFill>
                  <a:srgbClr val="57585B"/>
                </a:solidFill>
                <a:latin typeface="+mj-lt"/>
                <a:cs typeface="Arial"/>
              </a:rPr>
              <a:t>КОНТАКТЫ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19471" name="object 15"/>
          <p:cNvSpPr>
            <a:spLocks noChangeArrowheads="1"/>
          </p:cNvSpPr>
          <p:nvPr/>
        </p:nvSpPr>
        <p:spPr bwMode="auto">
          <a:xfrm>
            <a:off x="0" y="1492250"/>
            <a:ext cx="9906000" cy="53657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2" name="object 17"/>
          <p:cNvSpPr txBox="1">
            <a:spLocks noChangeArrowheads="1"/>
          </p:cNvSpPr>
          <p:nvPr/>
        </p:nvSpPr>
        <p:spPr bwMode="auto">
          <a:xfrm>
            <a:off x="5811838" y="1268413"/>
            <a:ext cx="4094162" cy="15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 dirty="0" smtClean="0"/>
              <a:t>Проректор по методической работе и инклюзивному образованию </a:t>
            </a:r>
            <a:r>
              <a:rPr lang="ru-RU" sz="1400" b="1" dirty="0"/>
              <a:t>– </a:t>
            </a:r>
            <a:r>
              <a:rPr lang="ru-RU" sz="1400" b="1" dirty="0" smtClean="0"/>
              <a:t>Бикбулатова Альбина Ахатовна</a:t>
            </a:r>
            <a:endParaRPr lang="ru-RU" sz="1400" dirty="0"/>
          </a:p>
          <a:p>
            <a:r>
              <a:rPr lang="ru-RU" sz="1400" dirty="0" err="1"/>
              <a:t>E-mail</a:t>
            </a:r>
            <a:r>
              <a:rPr lang="ru-RU" sz="1400" dirty="0"/>
              <a:t>: </a:t>
            </a:r>
            <a:r>
              <a:rPr lang="en-US" sz="1400" dirty="0">
                <a:hlinkClick r:id="rId4"/>
              </a:rPr>
              <a:t> </a:t>
            </a:r>
            <a:r>
              <a:rPr lang="en-US" sz="1400" dirty="0" err="1" smtClean="0">
                <a:hlinkClick r:id="rId4"/>
              </a:rPr>
              <a:t>BikbulatovaAA</a:t>
            </a:r>
            <a:r>
              <a:rPr lang="ru-RU" sz="1400" dirty="0" smtClean="0">
                <a:hlinkClick r:id="rId4"/>
              </a:rPr>
              <a:t>@</a:t>
            </a:r>
            <a:r>
              <a:rPr lang="ru-RU" sz="1400" dirty="0" err="1" smtClean="0">
                <a:hlinkClick r:id="rId4"/>
              </a:rPr>
              <a:t>rgsu.net</a:t>
            </a:r>
            <a:endParaRPr lang="ru-RU" sz="1400" dirty="0"/>
          </a:p>
          <a:p>
            <a:r>
              <a:rPr lang="ru-RU" sz="1400" dirty="0"/>
              <a:t>Телефон: 8 (495) 255-67-67, </a:t>
            </a:r>
            <a:r>
              <a:rPr lang="ru-RU" sz="1400" dirty="0" smtClean="0"/>
              <a:t>100</a:t>
            </a:r>
            <a:r>
              <a:rPr lang="en-US" sz="1400" dirty="0" smtClean="0"/>
              <a:t>7</a:t>
            </a:r>
            <a:endParaRPr lang="ru-RU" sz="1400" dirty="0"/>
          </a:p>
          <a:p>
            <a:endParaRPr lang="ru-RU" sz="1400" dirty="0"/>
          </a:p>
          <a:p>
            <a:pPr algn="r">
              <a:lnSpc>
                <a:spcPct val="99000"/>
              </a:lnSpc>
              <a:spcBef>
                <a:spcPts val="13"/>
              </a:spcBef>
            </a:pPr>
            <a:endParaRPr lang="ru-RU" sz="1400" dirty="0">
              <a:solidFill>
                <a:srgbClr val="5758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</TotalTime>
  <Words>544</Words>
  <Application>Microsoft Office PowerPoint</Application>
  <PresentationFormat>Лист A4 (210x297 мм)</PresentationFormat>
  <Paragraphs>111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erofeevanv</cp:lastModifiedBy>
  <cp:revision>428</cp:revision>
  <cp:lastPrinted>2017-06-09T05:11:22Z</cp:lastPrinted>
  <dcterms:created xsi:type="dcterms:W3CDTF">2017-02-16T06:10:48Z</dcterms:created>
  <dcterms:modified xsi:type="dcterms:W3CDTF">2019-02-26T06:03:54Z</dcterms:modified>
</cp:coreProperties>
</file>