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293" r:id="rId1"/>
  </p:sldMasterIdLst>
  <p:notesMasterIdLst>
    <p:notesMasterId r:id="rId10"/>
  </p:notesMasterIdLst>
  <p:handoutMasterIdLst>
    <p:handoutMasterId r:id="rId11"/>
  </p:handoutMasterIdLst>
  <p:sldIdLst>
    <p:sldId id="348" r:id="rId2"/>
    <p:sldId id="565" r:id="rId3"/>
    <p:sldId id="481" r:id="rId4"/>
    <p:sldId id="497" r:id="rId5"/>
    <p:sldId id="571" r:id="rId6"/>
    <p:sldId id="498" r:id="rId7"/>
    <p:sldId id="572" r:id="rId8"/>
    <p:sldId id="573" r:id="rId9"/>
  </p:sldIdLst>
  <p:sldSz cx="12192000" cy="6858000"/>
  <p:notesSz cx="6735763" cy="9799638"/>
  <p:defaultTextStyle>
    <a:defPPr>
      <a:defRPr lang="ru-RU"/>
    </a:defPPr>
    <a:lvl1pPr algn="l" defTabSz="911225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DejaVu Sans"/>
        <a:cs typeface="DejaVu Sans"/>
      </a:defRPr>
    </a:lvl1pPr>
    <a:lvl2pPr marL="455613" indent="1588" algn="l" defTabSz="911225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DejaVu Sans"/>
        <a:cs typeface="DejaVu Sans"/>
      </a:defRPr>
    </a:lvl2pPr>
    <a:lvl3pPr marL="911225" indent="3175" algn="l" defTabSz="911225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DejaVu Sans"/>
        <a:cs typeface="DejaVu Sans"/>
      </a:defRPr>
    </a:lvl3pPr>
    <a:lvl4pPr marL="1366838" indent="4763" algn="l" defTabSz="911225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DejaVu Sans"/>
        <a:cs typeface="DejaVu Sans"/>
      </a:defRPr>
    </a:lvl4pPr>
    <a:lvl5pPr marL="1822450" indent="6350" algn="l" defTabSz="911225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DejaVu Sans"/>
        <a:cs typeface="DejaVu Sans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DejaVu Sans"/>
        <a:cs typeface="DejaVu Sans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DejaVu Sans"/>
        <a:cs typeface="DejaVu Sans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DejaVu Sans"/>
        <a:cs typeface="DejaVu Sans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DejaVu Sans"/>
        <a:cs typeface="DejaVu Sans"/>
      </a:defRPr>
    </a:lvl9pPr>
  </p:defaultTextStyle>
  <p:extLst>
    <p:ext uri="{EFAFB233-063F-42B5-8137-9DF3F51BA10A}">
      <p15:sldGuideLst xmlns:p15="http://schemas.microsoft.com/office/powerpoint/2012/main">
        <p15:guide id="1" orient="horz" pos="1076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F"/>
    <a:srgbClr val="008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79" autoAdjust="0"/>
    <p:restoredTop sz="94660"/>
  </p:normalViewPr>
  <p:slideViewPr>
    <p:cSldViewPr snapToGrid="0">
      <p:cViewPr varScale="1">
        <p:scale>
          <a:sx n="67" d="100"/>
          <a:sy n="67" d="100"/>
        </p:scale>
        <p:origin x="480" y="48"/>
      </p:cViewPr>
      <p:guideLst>
        <p:guide orient="horz" pos="1076"/>
        <p:guide pos="384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156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Дети с эпилепсией</c:v>
                </c:pt>
              </c:strCache>
            </c:strRef>
          </c:tx>
          <c:cat>
            <c:strRef>
              <c:f>Лист1!$A$2:$A$5</c:f>
              <c:strCache>
                <c:ptCount val="2"/>
                <c:pt idx="0">
                  <c:v>ВСЕГО</c:v>
                </c:pt>
                <c:pt idx="1">
                  <c:v>ИГЭ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1100</c:v>
                </c:pt>
                <c:pt idx="1">
                  <c:v>334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A6-486C-97CD-0BA94F2F7D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88950"/>
          </a:xfrm>
          <a:prstGeom prst="rect">
            <a:avLst/>
          </a:prstGeom>
        </p:spPr>
        <p:txBody>
          <a:bodyPr vert="horz" lIns="89968" tIns="44984" rIns="89968" bIns="44984" rtlCol="0"/>
          <a:lstStyle>
            <a:lvl1pPr algn="l" defTabSz="89720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88950"/>
          </a:xfrm>
          <a:prstGeom prst="rect">
            <a:avLst/>
          </a:prstGeom>
        </p:spPr>
        <p:txBody>
          <a:bodyPr vert="horz" lIns="89968" tIns="44984" rIns="89968" bIns="44984" rtlCol="0"/>
          <a:lstStyle>
            <a:lvl1pPr algn="r" defTabSz="89720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0C30773E-76A9-4282-9C79-5A1EAFE0E59B}" type="datetimeFigureOut">
              <a:rPr lang="ru-RU"/>
              <a:pPr>
                <a:defRPr/>
              </a:pPr>
              <a:t>20.03.2019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309100"/>
            <a:ext cx="2919413" cy="488950"/>
          </a:xfrm>
          <a:prstGeom prst="rect">
            <a:avLst/>
          </a:prstGeom>
        </p:spPr>
        <p:txBody>
          <a:bodyPr vert="horz" lIns="89968" tIns="44984" rIns="89968" bIns="44984" rtlCol="0" anchor="b"/>
          <a:lstStyle>
            <a:lvl1pPr algn="l" defTabSz="89720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14763" y="9309100"/>
            <a:ext cx="2919412" cy="488950"/>
          </a:xfrm>
          <a:prstGeom prst="rect">
            <a:avLst/>
          </a:prstGeom>
        </p:spPr>
        <p:txBody>
          <a:bodyPr vert="horz" wrap="square" lIns="89968" tIns="44984" rIns="89968" bIns="449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192F29D-ADFE-4389-BF72-FD5EECADCE4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678047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88950"/>
          </a:xfrm>
          <a:prstGeom prst="rect">
            <a:avLst/>
          </a:prstGeom>
        </p:spPr>
        <p:txBody>
          <a:bodyPr vert="horz" lIns="89968" tIns="44984" rIns="89968" bIns="44984" rtlCol="0"/>
          <a:lstStyle>
            <a:lvl1pPr algn="l" defTabSz="89720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88950"/>
          </a:xfrm>
          <a:prstGeom prst="rect">
            <a:avLst/>
          </a:prstGeom>
        </p:spPr>
        <p:txBody>
          <a:bodyPr vert="horz" lIns="89968" tIns="44984" rIns="89968" bIns="44984" rtlCol="0"/>
          <a:lstStyle>
            <a:lvl1pPr algn="r" defTabSz="89720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49DE1A2-D574-47A6-8911-A414F8E0F622}" type="datetimeFigureOut">
              <a:rPr lang="ru-RU"/>
              <a:pPr>
                <a:defRPr/>
              </a:pPr>
              <a:t>20.03.2019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1600" y="735013"/>
            <a:ext cx="6532563" cy="3675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968" tIns="44984" rIns="89968" bIns="44984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54550"/>
            <a:ext cx="5389563" cy="4410075"/>
          </a:xfrm>
          <a:prstGeom prst="rect">
            <a:avLst/>
          </a:prstGeom>
        </p:spPr>
        <p:txBody>
          <a:bodyPr vert="horz" lIns="89968" tIns="44984" rIns="89968" bIns="44984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09100"/>
            <a:ext cx="2919413" cy="488950"/>
          </a:xfrm>
          <a:prstGeom prst="rect">
            <a:avLst/>
          </a:prstGeom>
        </p:spPr>
        <p:txBody>
          <a:bodyPr vert="horz" lIns="89968" tIns="44984" rIns="89968" bIns="44984" rtlCol="0" anchor="b"/>
          <a:lstStyle>
            <a:lvl1pPr algn="l" defTabSz="897203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09100"/>
            <a:ext cx="2919412" cy="488950"/>
          </a:xfrm>
          <a:prstGeom prst="rect">
            <a:avLst/>
          </a:prstGeom>
        </p:spPr>
        <p:txBody>
          <a:bodyPr vert="horz" wrap="square" lIns="89968" tIns="44984" rIns="89968" bIns="4498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CC49FA1-6E1E-4CDD-AC0D-7D60BC160D1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66722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1225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66838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2450" algn="l" defTabSz="911225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79782" algn="l" defTabSz="91188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35650" algn="l" defTabSz="91188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1520" algn="l" defTabSz="91188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47391" algn="l" defTabSz="911884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3/20/2019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75067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3/20/2019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67241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3"/>
            <a:ext cx="36576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3"/>
            <a:ext cx="107696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3/20/2019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55162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3/20/2019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49527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5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3/20/2019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051660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5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3/20/2019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504028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70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3/20/2019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06304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3/20/2019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6681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3/20/2019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41550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5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3/20/2019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42033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3/20/2019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88624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5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1" latinLnBrk="0" hangingPunct="1"/>
            <a:fld id="{7CB97365-EBCA-4027-87D5-99FC1D4DF0BB}" type="datetimeFigureOut">
              <a:rPr lang="en-US" smtClean="0"/>
              <a:pPr eaLnBrk="1" latinLnBrk="0" hangingPunct="1"/>
              <a:t>3/20/2019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5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5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29E33-B620-47F9-BB04-8846C2A5AFCC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1">
                  <a:shade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051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94" r:id="rId1"/>
    <p:sldLayoutId id="2147485295" r:id="rId2"/>
    <p:sldLayoutId id="2147485296" r:id="rId3"/>
    <p:sldLayoutId id="2147485297" r:id="rId4"/>
    <p:sldLayoutId id="2147485298" r:id="rId5"/>
    <p:sldLayoutId id="2147485299" r:id="rId6"/>
    <p:sldLayoutId id="2147485300" r:id="rId7"/>
    <p:sldLayoutId id="2147485301" r:id="rId8"/>
    <p:sldLayoutId id="2147485302" r:id="rId9"/>
    <p:sldLayoutId id="2147485303" r:id="rId10"/>
    <p:sldLayoutId id="214748530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.tm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Заголовок 1"/>
          <p:cNvSpPr txBox="1">
            <a:spLocks/>
          </p:cNvSpPr>
          <p:nvPr/>
        </p:nvSpPr>
        <p:spPr bwMode="auto">
          <a:xfrm>
            <a:off x="833377" y="1363649"/>
            <a:ext cx="10463514" cy="4632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400" b="1" dirty="0"/>
              <a:t>Влияние противоэпилептических средств на развитие когнитивных функций детей и подростков </a:t>
            </a:r>
            <a:r>
              <a:rPr lang="en-US" sz="2400" b="1" dirty="0"/>
              <a:t>                    </a:t>
            </a:r>
            <a:endParaRPr lang="ru-RU" sz="2400" b="1" dirty="0"/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sz="2400" b="1" dirty="0"/>
              <a:t>с идиопатической </a:t>
            </a:r>
            <a:r>
              <a:rPr lang="ru-RU" sz="2400" b="1" dirty="0" err="1"/>
              <a:t>генерализованной</a:t>
            </a:r>
            <a:r>
              <a:rPr lang="ru-RU" sz="2400" b="1" dirty="0"/>
              <a:t> эпилепсией</a:t>
            </a:r>
            <a:r>
              <a:rPr lang="ru-RU" sz="2400" dirty="0"/>
              <a:t>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sz="1400" b="1" dirty="0"/>
              <a:t>Горобец Елена Анатольевна</a:t>
            </a:r>
            <a:r>
              <a:rPr lang="ru-RU" sz="1400" dirty="0"/>
              <a:t>, </a:t>
            </a:r>
            <a:br>
              <a:rPr lang="ru-RU" sz="1400" dirty="0"/>
            </a:br>
            <a:r>
              <a:rPr lang="ru-RU" sz="1400" dirty="0"/>
              <a:t>руководитель НИЛ «Клиническая лингвистика»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sz="1400" dirty="0"/>
              <a:t>Казанского федерального университета, канд. </a:t>
            </a:r>
            <a:r>
              <a:rPr lang="ru-RU" sz="1400" dirty="0" err="1"/>
              <a:t>филол</a:t>
            </a:r>
            <a:r>
              <a:rPr lang="ru-RU" sz="1400" dirty="0"/>
              <a:t>. наук</a:t>
            </a:r>
            <a:r>
              <a:rPr lang="en-US" sz="1400" dirty="0"/>
              <a:t>,</a:t>
            </a:r>
            <a:r>
              <a:rPr lang="ru-RU" sz="1400" dirty="0"/>
              <a:t> доцент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ru-RU" altLang="ru-RU" sz="1400" b="1" dirty="0">
              <a:solidFill>
                <a:srgbClr val="FF0000"/>
              </a:solidFill>
            </a:endParaRP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 err="1"/>
              <a:t>Гамирова</a:t>
            </a:r>
            <a:r>
              <a:rPr lang="ru-RU" altLang="ru-RU" sz="1400" b="1" dirty="0"/>
              <a:t> Римма </a:t>
            </a:r>
            <a:r>
              <a:rPr lang="ru-RU" altLang="ru-RU" sz="1400" b="1" dirty="0" err="1"/>
              <a:t>Габдульбаровна</a:t>
            </a:r>
            <a:r>
              <a:rPr lang="ru-RU" altLang="ru-RU" sz="1400" dirty="0"/>
              <a:t>,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400" dirty="0"/>
              <a:t>доцент кафедры фундаментальных основ 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400" dirty="0"/>
              <a:t>клинической медицины </a:t>
            </a:r>
            <a:r>
              <a:rPr lang="ru-RU" sz="1400" dirty="0"/>
              <a:t>Казанского федерального университета</a:t>
            </a:r>
            <a:r>
              <a:rPr lang="ru-RU" altLang="ru-RU" sz="1400" dirty="0"/>
              <a:t>, </a:t>
            </a:r>
            <a:r>
              <a:rPr lang="ru-RU" sz="1400" dirty="0"/>
              <a:t>канд. наук</a:t>
            </a:r>
            <a:r>
              <a:rPr lang="en-US" sz="1400" dirty="0"/>
              <a:t>,</a:t>
            </a:r>
            <a:r>
              <a:rPr lang="ru-RU" sz="1400" dirty="0"/>
              <a:t> доцент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ru-RU" altLang="ru-RU" sz="1400" dirty="0"/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 err="1"/>
              <a:t>Ахутина</a:t>
            </a:r>
            <a:r>
              <a:rPr lang="ru-RU" altLang="ru-RU" sz="1400" b="1" dirty="0"/>
              <a:t> Татьяна Васильевна</a:t>
            </a:r>
            <a:r>
              <a:rPr lang="ru-RU" altLang="ru-RU" sz="1400" dirty="0"/>
              <a:t>,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400" dirty="0"/>
              <a:t>главный научный сотрудник лаборатории нейропсихологии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400" dirty="0"/>
              <a:t>Московского государственного университета им. </a:t>
            </a:r>
            <a:r>
              <a:rPr lang="ru-RU" altLang="ru-RU" sz="1400" dirty="0" err="1"/>
              <a:t>М.В.Ломоносова</a:t>
            </a:r>
            <a:r>
              <a:rPr lang="ru-RU" altLang="ru-RU" sz="1400" dirty="0"/>
              <a:t>,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400" dirty="0"/>
              <a:t>доктор психол. наук, профессор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ru-RU" altLang="ru-RU" sz="1400" dirty="0"/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400" b="1" dirty="0"/>
              <a:t>Есин Радий Германович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400" dirty="0"/>
              <a:t>главный невролог Республики Татарстан, профессор Казанского федерального университета,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ru-RU" altLang="ru-RU" sz="1400" dirty="0"/>
              <a:t>доктор мед. наук, профессор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endParaRPr lang="ru-RU" altLang="ru-RU" sz="1400" dirty="0"/>
          </a:p>
        </p:txBody>
      </p:sp>
      <p:sp>
        <p:nvSpPr>
          <p:cNvPr id="17413" name="Заголовок 9"/>
          <p:cNvSpPr txBox="1">
            <a:spLocks/>
          </p:cNvSpPr>
          <p:nvPr/>
        </p:nvSpPr>
        <p:spPr bwMode="auto">
          <a:xfrm>
            <a:off x="1820863" y="6092825"/>
            <a:ext cx="822960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ru-RU" altLang="ru-RU" sz="2000" b="1" dirty="0">
                <a:solidFill>
                  <a:srgbClr val="00549F"/>
                </a:solidFill>
              </a:rPr>
              <a:t>26.02.2019 г.</a:t>
            </a:r>
          </a:p>
        </p:txBody>
      </p:sp>
      <p:pic>
        <p:nvPicPr>
          <p:cNvPr id="4" name="Рисунок 3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354" y="401490"/>
            <a:ext cx="5706271" cy="96215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9347200" y="6356350"/>
            <a:ext cx="28448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0936209-9F29-4EBC-B4A1-B354C58FF00E}" type="slidenum">
              <a:rPr lang="ru-RU" altLang="ru-RU" sz="16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1600">
              <a:solidFill>
                <a:srgbClr val="898989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85830" y="1012350"/>
            <a:ext cx="8648960" cy="461665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TextBox 39"/>
          <p:cNvSpPr txBox="1">
            <a:spLocks noChangeArrowheads="1"/>
          </p:cNvSpPr>
          <p:nvPr/>
        </p:nvSpPr>
        <p:spPr bwMode="auto">
          <a:xfrm>
            <a:off x="2729706" y="1025999"/>
            <a:ext cx="676751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r>
              <a:rPr lang="ru-RU" altLang="ru-RU" sz="24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АКТУАЛЬНОСТЬ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972273" y="836613"/>
            <a:ext cx="10417215" cy="56562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188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685831" y="2430744"/>
            <a:ext cx="875842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endParaRPr lang="ru-RU" sz="2400" b="1" dirty="0">
              <a:solidFill>
                <a:schemeClr val="accent4">
                  <a:lumMod val="75000"/>
                </a:schemeClr>
              </a:solidFill>
            </a:endParaRPr>
          </a:p>
          <a:p>
            <a:pPr algn="ctr" eaLnBrk="1" hangingPunct="1">
              <a:defRPr/>
            </a:pPr>
            <a:endParaRPr lang="ru-RU" sz="2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38491" y="1536098"/>
            <a:ext cx="6146157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/>
              <a:t>Эпилепсия</a:t>
            </a:r>
            <a:r>
              <a:rPr lang="ru-RU" sz="1600" dirty="0"/>
              <a:t> – хроническое заболевание головного мозга, лечение которого требует назначения многолетнего, а в ряде случае и пожизненного приема противоэпилептических средств (ПЭС). </a:t>
            </a:r>
          </a:p>
          <a:p>
            <a:r>
              <a:rPr lang="ru-RU" sz="1600" b="1" dirty="0"/>
              <a:t>Механизм действия </a:t>
            </a:r>
            <a:r>
              <a:rPr lang="ru-RU" sz="1600" dirty="0"/>
              <a:t>практически всех </a:t>
            </a:r>
            <a:r>
              <a:rPr lang="ru-RU" sz="1600" b="1" dirty="0"/>
              <a:t>ПЭС </a:t>
            </a:r>
            <a:r>
              <a:rPr lang="ru-RU" sz="1600" dirty="0"/>
              <a:t>заключается в </a:t>
            </a:r>
            <a:r>
              <a:rPr lang="ru-RU" sz="1600" dirty="0" err="1"/>
              <a:t>мембраностабилизирующем</a:t>
            </a:r>
            <a:r>
              <a:rPr lang="ru-RU" sz="1600" dirty="0"/>
              <a:t> эффекте на нейроны головного мозга и влиянии на медиаторы центральной нервной системы.</a:t>
            </a:r>
          </a:p>
          <a:p>
            <a:endParaRPr lang="ru-RU" dirty="0"/>
          </a:p>
        </p:txBody>
      </p:sp>
      <p:pic>
        <p:nvPicPr>
          <p:cNvPr id="14" name="Picture 2" descr="Resultado de imagen para потенциал покоя нервной клетк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6665" y="2084061"/>
            <a:ext cx="3309887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ÐÐ°ÑÑÐ¸Ð½ÐºÐ¸ Ð¿Ð¾ Ð·Ð°Ð¿ÑÐ¾ÑÑ Ð¼ÐµÑÐ°Ð½Ð¸Ð·Ð¼ Ð´ÐµÐ¹ÑÑÐ²Ð¸Ñ Ð¿ÑÐ¾ÑÐ¸Ð²Ð¾ÑÐ¿Ð¸Ð»ÐµÐ¿ÑÐ¸ÑÐµÑÐºÐ¸Ñ Ð¿ÑÐµÐ¿Ð°ÑÐ°ÑÐ¾Ð²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9302" y="3664744"/>
            <a:ext cx="4752528" cy="28219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3654" y="4458665"/>
            <a:ext cx="3615907" cy="1980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Рисунок 17" descr="Вырезка экрана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193" y="223513"/>
            <a:ext cx="3481902" cy="56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039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9347200" y="6356350"/>
            <a:ext cx="28448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0936209-9F29-4EBC-B4A1-B354C58FF00E}" type="slidenum">
              <a:rPr lang="ru-RU" altLang="ru-RU" sz="16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ru-RU" altLang="ru-RU" sz="1600">
              <a:solidFill>
                <a:srgbClr val="898989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40564" y="836969"/>
            <a:ext cx="8648960" cy="471024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TextBox 39"/>
          <p:cNvSpPr txBox="1">
            <a:spLocks noChangeArrowheads="1"/>
          </p:cNvSpPr>
          <p:nvPr/>
        </p:nvSpPr>
        <p:spPr bwMode="auto">
          <a:xfrm>
            <a:off x="2564105" y="907883"/>
            <a:ext cx="67675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ru-RU" alt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АКТУАЛЬНОСТЬ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775504" y="836613"/>
            <a:ext cx="10660283" cy="56562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188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408113" y="2498725"/>
            <a:ext cx="9399587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eaLnBrk="1" hangingPunct="1">
              <a:defRPr/>
            </a:pPr>
            <a:endParaRPr lang="ru-RU" sz="2000" dirty="0">
              <a:solidFill>
                <a:schemeClr val="accent4">
                  <a:lumMod val="75000"/>
                </a:schemeClr>
              </a:solidFill>
            </a:endParaRPr>
          </a:p>
          <a:p>
            <a:pPr algn="ctr" eaLnBrk="1" hangingPunct="1">
              <a:defRPr/>
            </a:pPr>
            <a:endParaRPr lang="ru-RU" sz="2000" dirty="0">
              <a:solidFill>
                <a:schemeClr val="accent4">
                  <a:lumMod val="75000"/>
                </a:schemeClr>
              </a:solidFill>
            </a:endParaRPr>
          </a:p>
          <a:p>
            <a:pPr algn="ctr" eaLnBrk="1" hangingPunct="1">
              <a:defRPr/>
            </a:pPr>
            <a:endParaRPr lang="ru-RU" sz="2000" dirty="0">
              <a:solidFill>
                <a:schemeClr val="accent4">
                  <a:lumMod val="75000"/>
                </a:schemeClr>
              </a:solidFill>
            </a:endParaRPr>
          </a:p>
          <a:p>
            <a:pPr algn="ctr" eaLnBrk="1" hangingPunct="1">
              <a:defRPr/>
            </a:pPr>
            <a:endParaRPr lang="ru-RU" sz="20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25975" y="1342777"/>
            <a:ext cx="9881725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/>
              <a:t>Длительная терапия ПЭС </a:t>
            </a:r>
            <a:r>
              <a:rPr lang="ru-RU" sz="1600" dirty="0"/>
              <a:t>сказывается на </a:t>
            </a:r>
            <a:r>
              <a:rPr lang="ru-RU" sz="1600" b="1" dirty="0"/>
              <a:t>когнитивных функциях </a:t>
            </a:r>
            <a:r>
              <a:rPr lang="ru-RU" sz="1600" dirty="0"/>
              <a:t>пациентов в виде: </a:t>
            </a:r>
            <a:r>
              <a:rPr lang="ru-RU" sz="1600" b="1" dirty="0"/>
              <a:t>негативного эффекта </a:t>
            </a:r>
            <a:r>
              <a:rPr lang="ru-RU" sz="1600" dirty="0"/>
              <a:t>(чаще), </a:t>
            </a:r>
            <a:r>
              <a:rPr lang="ru-RU" sz="1600" b="1" dirty="0"/>
              <a:t>позитивного эффекта </a:t>
            </a:r>
            <a:r>
              <a:rPr lang="ru-RU" sz="1600" dirty="0"/>
              <a:t>(особенно при формах эпилепсии, которые существенно снижают когнитивные функции). </a:t>
            </a:r>
          </a:p>
          <a:p>
            <a:endParaRPr lang="ru-RU" sz="1600" dirty="0"/>
          </a:p>
          <a:p>
            <a:pPr algn="just"/>
            <a:r>
              <a:rPr lang="ru-RU" sz="1600" dirty="0"/>
              <a:t>Дети с эпилепсией, получающие лечение противоэпилептическими средствами (ПЭС), входят в </a:t>
            </a:r>
            <a:r>
              <a:rPr lang="ru-RU" sz="1600" dirty="0">
                <a:solidFill>
                  <a:srgbClr val="FF0000"/>
                </a:solidFill>
              </a:rPr>
              <a:t>группу риска </a:t>
            </a:r>
            <a:r>
              <a:rPr lang="ru-RU" sz="1600" dirty="0"/>
              <a:t>по задержке развития когнитивных функций (КФ). Однако конкретных данных по влиянию ПЭС на КФ (в особенности на речь) у детей и подростков на данный момент недостаточно.</a:t>
            </a:r>
          </a:p>
          <a:p>
            <a:endParaRPr lang="en-US" sz="1800" dirty="0"/>
          </a:p>
          <a:p>
            <a:pPr marL="0" indent="0">
              <a:buNone/>
            </a:pPr>
            <a:r>
              <a:rPr lang="ru-RU" sz="1600" b="1" dirty="0"/>
              <a:t>Сложность изучения влияния противоэпилептических средств на когнитивные функции </a:t>
            </a:r>
            <a:r>
              <a:rPr lang="ru-RU" sz="1600" dirty="0"/>
              <a:t>детей заключается в том, что: </a:t>
            </a:r>
          </a:p>
          <a:p>
            <a:r>
              <a:rPr lang="ru-RU" sz="1400" dirty="0"/>
              <a:t>1) сами эти функции находятся в процессе естественного развития, в связи с чем сложно отделить эффект препарата от воздействия самой эпилепсии и возрастных особенностей формирования когнитивных функций; </a:t>
            </a:r>
          </a:p>
          <a:p>
            <a:r>
              <a:rPr lang="ru-RU" sz="1400" dirty="0"/>
              <a:t>2) данные по группе пациентов могут не совпадать с индивидуальными данными; </a:t>
            </a:r>
          </a:p>
          <a:p>
            <a:r>
              <a:rPr lang="ru-RU" sz="1400" dirty="0"/>
              <a:t>3) в существующих исследованиях недостаточно четко прослеживается связь между дозами принимаемых препаратов и когнитивным снижением;</a:t>
            </a:r>
          </a:p>
          <a:p>
            <a:r>
              <a:rPr lang="ru-RU" sz="1400" dirty="0"/>
              <a:t>4) существующие на настоящий момент методики оценки развития высших психических функций занимают много времени, требуют дополнительных навыков и наличия дополнительных специалистов, владеющих методиками оценки; </a:t>
            </a:r>
          </a:p>
          <a:p>
            <a:r>
              <a:rPr lang="ru-RU" sz="1400" dirty="0"/>
              <a:t>5) в случае возникновения эпилепсии у ребенка терапия должна быть назначена незамедлительно, вследствие чего врачу-неврологу или врачу-</a:t>
            </a:r>
            <a:r>
              <a:rPr lang="ru-RU" sz="1400" dirty="0" err="1"/>
              <a:t>эпилептологу</a:t>
            </a:r>
            <a:r>
              <a:rPr lang="ru-RU" sz="1400" dirty="0"/>
              <a:t> необходимо самому экстренно проводить первичную диагностику до начала приема пациентом противоэпилептических средств. </a:t>
            </a:r>
          </a:p>
          <a:p>
            <a:endParaRPr lang="ru-RU" sz="1800" dirty="0"/>
          </a:p>
          <a:p>
            <a:pPr marL="285750" indent="-285750">
              <a:buFontTx/>
              <a:buChar char="-"/>
            </a:pPr>
            <a:endParaRPr lang="ru-RU" sz="1800" dirty="0"/>
          </a:p>
          <a:p>
            <a:pPr algn="ctr" eaLnBrk="1" hangingPunct="1">
              <a:defRPr/>
            </a:pPr>
            <a:endParaRPr lang="ru-RU" sz="1800" kern="16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10" name="Рисунок 9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67" y="157881"/>
            <a:ext cx="3481902" cy="56119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9347200" y="6356350"/>
            <a:ext cx="28448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0936209-9F29-4EBC-B4A1-B354C58FF00E}" type="slidenum">
              <a:rPr lang="ru-RU" altLang="ru-RU" sz="16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ru-RU" altLang="ru-RU" sz="1600">
              <a:solidFill>
                <a:srgbClr val="898989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62124" y="1034236"/>
            <a:ext cx="8648960" cy="578745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TextBox 39"/>
          <p:cNvSpPr txBox="1">
            <a:spLocks noChangeArrowheads="1"/>
          </p:cNvSpPr>
          <p:nvPr/>
        </p:nvSpPr>
        <p:spPr bwMode="auto">
          <a:xfrm>
            <a:off x="2542392" y="1123553"/>
            <a:ext cx="67675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ru-RU" alt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КРИТЕРИИ ВКЛЮЧЕНИЯ И ИСКЛЮЧЕНИЯ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157468" y="836613"/>
            <a:ext cx="9942654" cy="56562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188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273214" y="1686327"/>
            <a:ext cx="982690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1800" dirty="0">
                <a:solidFill>
                  <a:srgbClr val="FF0000"/>
                </a:solidFill>
              </a:rPr>
              <a:t>Критерии включения </a:t>
            </a:r>
            <a:r>
              <a:rPr lang="ru-RU" sz="1800" dirty="0"/>
              <a:t>в </a:t>
            </a:r>
            <a:r>
              <a:rPr lang="ru-RU" sz="1800" b="1" dirty="0"/>
              <a:t>группу исследования</a:t>
            </a:r>
            <a:r>
              <a:rPr lang="ru-RU" sz="1800" dirty="0"/>
              <a:t>:</a:t>
            </a:r>
          </a:p>
          <a:p>
            <a:pPr eaLnBrk="1" hangingPunct="1">
              <a:defRPr/>
            </a:pPr>
            <a:r>
              <a:rPr lang="ru-RU" sz="1800" dirty="0"/>
              <a:t>Дети от 4 до 18 лет с вновь установленным диагнозом «Идиопатическая эпилепсия» согласно Международной классификации эпилепсии и эпилептических синдромов (2017), находящиеся на фармакотерапии одним противоэпилептическим средством независимо от дозы, не имеющие выраженного когнитивного дефицита до начала терапии ПЭС.</a:t>
            </a:r>
          </a:p>
          <a:p>
            <a:pPr eaLnBrk="1" hangingPunct="1">
              <a:defRPr/>
            </a:pPr>
            <a:r>
              <a:rPr lang="ru-RU" sz="1800" dirty="0"/>
              <a:t>Критерии включения обусловлены тем, что при идиопатических формах минимально влияние самой эпилепсии на когнитивные функции.</a:t>
            </a:r>
          </a:p>
          <a:p>
            <a:pPr eaLnBrk="1" hangingPunct="1">
              <a:defRPr/>
            </a:pPr>
            <a:endParaRPr lang="ru-RU" sz="1800" dirty="0"/>
          </a:p>
          <a:p>
            <a:pPr eaLnBrk="1" hangingPunct="1">
              <a:defRPr/>
            </a:pPr>
            <a:r>
              <a:rPr lang="ru-RU" sz="1800" dirty="0">
                <a:solidFill>
                  <a:srgbClr val="FF0000"/>
                </a:solidFill>
              </a:rPr>
              <a:t>Критерии исключения</a:t>
            </a:r>
            <a:r>
              <a:rPr lang="ru-RU" sz="1800" dirty="0"/>
              <a:t>:</a:t>
            </a:r>
          </a:p>
          <a:p>
            <a:pPr eaLnBrk="1" hangingPunct="1">
              <a:defRPr/>
            </a:pPr>
            <a:r>
              <a:rPr lang="ru-RU" sz="1800" dirty="0"/>
              <a:t>Дети до 4 лет с другими, не идиопатическими формами эпилепсии</a:t>
            </a:r>
          </a:p>
          <a:p>
            <a:pPr eaLnBrk="1" hangingPunct="1">
              <a:defRPr/>
            </a:pPr>
            <a:r>
              <a:rPr lang="ru-RU" sz="1800" dirty="0"/>
              <a:t>Дети, получающие </a:t>
            </a:r>
            <a:r>
              <a:rPr lang="ru-RU" sz="1800" dirty="0" err="1"/>
              <a:t>политерапию</a:t>
            </a:r>
            <a:endParaRPr lang="ru-RU" sz="1800" dirty="0"/>
          </a:p>
          <a:p>
            <a:pPr eaLnBrk="1" hangingPunct="1">
              <a:defRPr/>
            </a:pPr>
            <a:r>
              <a:rPr lang="ru-RU" sz="1800" dirty="0"/>
              <a:t>Дети с органической патологией головного мозга и/или имеющие выраженный когнитивный дефект до начала лечения ПЭС</a:t>
            </a:r>
          </a:p>
          <a:p>
            <a:pPr eaLnBrk="1" hangingPunct="1">
              <a:defRPr/>
            </a:pPr>
            <a:r>
              <a:rPr lang="ru-RU" sz="1800" b="1" dirty="0"/>
              <a:t>Группа контроля </a:t>
            </a:r>
            <a:r>
              <a:rPr lang="ru-RU" sz="1800" dirty="0"/>
              <a:t>– </a:t>
            </a:r>
            <a:r>
              <a:rPr lang="ru-RU" sz="1800" dirty="0" err="1"/>
              <a:t>неврологически</a:t>
            </a:r>
            <a:r>
              <a:rPr lang="ru-RU" sz="1800" dirty="0"/>
              <a:t> здоровые дети соответствующего возраста с нормативным когнитивным развитием</a:t>
            </a:r>
          </a:p>
        </p:txBody>
      </p:sp>
      <p:pic>
        <p:nvPicPr>
          <p:cNvPr id="8" name="Рисунок 7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319" y="135720"/>
            <a:ext cx="3481902" cy="56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64024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9347200" y="6356350"/>
            <a:ext cx="28448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0936209-9F29-4EBC-B4A1-B354C58FF00E}" type="slidenum">
              <a:rPr lang="ru-RU" altLang="ru-RU" sz="16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ru-RU" altLang="ru-RU" sz="1600">
              <a:solidFill>
                <a:srgbClr val="898989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88982" y="879443"/>
            <a:ext cx="8648960" cy="462189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TextBox 39"/>
          <p:cNvSpPr txBox="1">
            <a:spLocks noChangeArrowheads="1"/>
          </p:cNvSpPr>
          <p:nvPr/>
        </p:nvSpPr>
        <p:spPr bwMode="auto">
          <a:xfrm>
            <a:off x="2542392" y="941522"/>
            <a:ext cx="67675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ru-RU" alt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СХЕМА ИССЛЕДОВАНИЯ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006997" y="836613"/>
            <a:ext cx="10185721" cy="56562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188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1145894" y="1493028"/>
            <a:ext cx="993107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ru-RU" sz="1600" dirty="0"/>
              <a:t>1) Разработка нового чувствительного к изменениям </a:t>
            </a:r>
            <a:r>
              <a:rPr lang="ru-RU" sz="1600" dirty="0" err="1"/>
              <a:t>нейропсихологически</a:t>
            </a:r>
            <a:r>
              <a:rPr lang="ru-RU" sz="1600" dirty="0"/>
              <a:t> и лингвистически валидного инструментария экспресс-оценки когнитивных функций и речевого статуса детей и подростков в возрастном диапазоне от 4 до 18 лет, ранжированного по возрастным группам.</a:t>
            </a:r>
          </a:p>
          <a:p>
            <a:pPr eaLnBrk="1" hangingPunct="1">
              <a:defRPr/>
            </a:pPr>
            <a:endParaRPr lang="ru-RU" sz="1600" dirty="0"/>
          </a:p>
          <a:p>
            <a:pPr eaLnBrk="1" hangingPunct="1">
              <a:defRPr/>
            </a:pPr>
            <a:r>
              <a:rPr lang="ru-RU" sz="1600" dirty="0"/>
              <a:t>2) Формирование контрольной группы (</a:t>
            </a:r>
            <a:r>
              <a:rPr lang="ru-RU" sz="1600" dirty="0" err="1"/>
              <a:t>неврологически</a:t>
            </a:r>
            <a:r>
              <a:rPr lang="ru-RU" sz="1600" dirty="0"/>
              <a:t> здоровые дети от 4 до 18 лет с нормативным когнитивным развитием), полный неврологический осмотр и когнитивное тестирование.</a:t>
            </a:r>
          </a:p>
          <a:p>
            <a:pPr eaLnBrk="1" hangingPunct="1">
              <a:defRPr/>
            </a:pPr>
            <a:endParaRPr lang="ru-RU" sz="1600" dirty="0"/>
          </a:p>
          <a:p>
            <a:r>
              <a:rPr lang="ru-RU" sz="1600" dirty="0"/>
              <a:t>3) Тестирование детей из группы исследования с помощью созданного в течение первого года реализации проекта инструмента: а) до начала противоэпилептической терапии для оценки статуса речевой и прочих когнитивных функций и далее б) динамическое тестирование через 3, 6, 12, 24 мес. (при наличии у пациентов или их родителей жалоб на ухудшение состояния КФ - дополнительно по факту обращения).</a:t>
            </a:r>
          </a:p>
          <a:p>
            <a:endParaRPr lang="ru-RU" sz="1600" dirty="0"/>
          </a:p>
          <a:p>
            <a:r>
              <a:rPr lang="ru-RU" sz="1600" dirty="0"/>
              <a:t>4) Параллельное тестирование детей из контрольной группы через такие же временные промежутки.</a:t>
            </a:r>
          </a:p>
          <a:p>
            <a:endParaRPr lang="ru-RU" sz="1600" dirty="0"/>
          </a:p>
          <a:p>
            <a:r>
              <a:rPr lang="ru-RU" sz="1600" dirty="0"/>
              <a:t>5) Проведение видео-ЭЭГ-мониторинга с включением сна детям из группы исследования для уточнения формы эпилепсии, определения локализации и индекса эпилептиформной активности на ЭЭГ до начала противоэпилептической терапии, затем в динамике через 6, 12 и 24 месяцев для оценки эффективности лечения ПЭС.</a:t>
            </a:r>
          </a:p>
          <a:p>
            <a:pPr eaLnBrk="1" hangingPunct="1">
              <a:defRPr/>
            </a:pPr>
            <a:endParaRPr lang="ru-RU" sz="1800" dirty="0"/>
          </a:p>
        </p:txBody>
      </p:sp>
      <p:pic>
        <p:nvPicPr>
          <p:cNvPr id="8" name="Рисунок 7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837" y="159383"/>
            <a:ext cx="3481902" cy="56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450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9347200" y="6356350"/>
            <a:ext cx="28448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0936209-9F29-4EBC-B4A1-B354C58FF00E}" type="slidenum">
              <a:rPr lang="ru-RU" altLang="ru-RU" sz="16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ru-RU" altLang="ru-RU" sz="1600">
              <a:solidFill>
                <a:srgbClr val="898989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00142" y="869333"/>
            <a:ext cx="8648960" cy="400110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TextBox 39"/>
          <p:cNvSpPr txBox="1">
            <a:spLocks noChangeArrowheads="1"/>
          </p:cNvSpPr>
          <p:nvPr/>
        </p:nvSpPr>
        <p:spPr bwMode="auto">
          <a:xfrm>
            <a:off x="2428753" y="869333"/>
            <a:ext cx="71917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ru-RU" alt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ПРОВЕДЕНЫ ИССЛЕДОВАНИЯ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821803" y="696913"/>
            <a:ext cx="10405639" cy="57959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188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821803" y="1278586"/>
            <a:ext cx="10405639" cy="5709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800" b="1" dirty="0"/>
              <a:t>1. Разработана пилотная версия инструмента экспресс-оценки, основанного на следующих принципах</a:t>
            </a:r>
            <a:r>
              <a:rPr lang="ru-RU" sz="1800" dirty="0"/>
              <a:t>:</a:t>
            </a:r>
          </a:p>
          <a:p>
            <a:pPr algn="just"/>
            <a:r>
              <a:rPr lang="ru-RU" sz="1700" dirty="0"/>
              <a:t>1) </a:t>
            </a:r>
            <a:r>
              <a:rPr lang="ru-RU" sz="1700" i="1" dirty="0"/>
              <a:t>принципы нейропсихологической диагностики детей </a:t>
            </a:r>
            <a:r>
              <a:rPr lang="ru-RU" sz="1700" dirty="0"/>
              <a:t>(</a:t>
            </a:r>
            <a:r>
              <a:rPr lang="ru-RU" sz="1700" dirty="0" err="1"/>
              <a:t>Т.В.Ахутина</a:t>
            </a:r>
            <a:r>
              <a:rPr lang="ru-RU" sz="1700" dirty="0"/>
              <a:t>  и др., Методы нейропсихологического обследования детей 6-9 лет (2016);</a:t>
            </a:r>
          </a:p>
          <a:p>
            <a:pPr algn="just"/>
            <a:endParaRPr lang="ru-RU" sz="1700" dirty="0"/>
          </a:p>
          <a:p>
            <a:pPr algn="just"/>
            <a:r>
              <a:rPr lang="ru-RU" sz="1700" dirty="0"/>
              <a:t>2) </a:t>
            </a:r>
            <a:r>
              <a:rPr lang="ru-RU" sz="1700" i="1" dirty="0" err="1"/>
              <a:t>луриевский</a:t>
            </a:r>
            <a:r>
              <a:rPr lang="ru-RU" sz="1700" i="1" dirty="0"/>
              <a:t> количественно-качественный подход</a:t>
            </a:r>
            <a:r>
              <a:rPr lang="ru-RU" sz="1700" dirty="0"/>
              <a:t>, который заключает в себе и количественный психометрический анализ, и качественную оценку выявляемого дефицита;</a:t>
            </a:r>
          </a:p>
          <a:p>
            <a:pPr algn="just"/>
            <a:endParaRPr lang="ru-RU" sz="1700" dirty="0"/>
          </a:p>
          <a:p>
            <a:pPr algn="just"/>
            <a:r>
              <a:rPr lang="ru-RU" sz="1700" dirty="0"/>
              <a:t>3) </a:t>
            </a:r>
            <a:r>
              <a:rPr lang="ru-RU" sz="1700" i="1" dirty="0"/>
              <a:t>лингвистическая </a:t>
            </a:r>
            <a:r>
              <a:rPr lang="ru-RU" sz="1700" i="1" dirty="0" err="1"/>
              <a:t>валидация</a:t>
            </a:r>
            <a:r>
              <a:rPr lang="ru-RU" sz="1700" dirty="0"/>
              <a:t>: включение в </a:t>
            </a:r>
            <a:r>
              <a:rPr lang="ru-RU" sz="1700" dirty="0" err="1"/>
              <a:t>субтесты</a:t>
            </a:r>
            <a:r>
              <a:rPr lang="ru-RU" sz="1700" dirty="0"/>
              <a:t>, содержащие вербальный материал, только тех единиц, которые прошли </a:t>
            </a:r>
            <a:r>
              <a:rPr lang="ru-RU" sz="1700" dirty="0" err="1"/>
              <a:t>валидацию</a:t>
            </a:r>
            <a:r>
              <a:rPr lang="ru-RU" sz="1700" dirty="0"/>
              <a:t> и апробацию в условной норме в выборке не менее чем 300 человек (новый принцип, до сих пор не применявшийся в российской </a:t>
            </a:r>
            <a:r>
              <a:rPr lang="ru-RU" sz="1700" dirty="0" err="1"/>
              <a:t>психометрике</a:t>
            </a:r>
            <a:r>
              <a:rPr lang="ru-RU" sz="1700" dirty="0"/>
              <a:t>);</a:t>
            </a:r>
          </a:p>
          <a:p>
            <a:pPr algn="just"/>
            <a:endParaRPr lang="ru-RU" sz="1700" dirty="0"/>
          </a:p>
          <a:p>
            <a:pPr algn="just"/>
            <a:r>
              <a:rPr lang="ru-RU" sz="1700" dirty="0"/>
              <a:t>4) </a:t>
            </a:r>
            <a:r>
              <a:rPr lang="ru-RU" sz="1700" i="1" dirty="0"/>
              <a:t>наличие большого количества вариантов равного по сложности речевого материала</a:t>
            </a:r>
            <a:r>
              <a:rPr lang="ru-RU" sz="1700" dirty="0"/>
              <a:t> во избежание повторения при проведении теста с одним и тем же ребенком через 3, 6, 12, 18 и 24 мес.; оставаясь одинаковыми по структуре, тесты наполняются разными единицами, одинаковыми по сложности;</a:t>
            </a:r>
          </a:p>
          <a:p>
            <a:pPr algn="just"/>
            <a:endParaRPr lang="ru-RU" sz="1700" dirty="0"/>
          </a:p>
          <a:p>
            <a:pPr algn="just"/>
            <a:r>
              <a:rPr lang="ru-RU" sz="1700" dirty="0"/>
              <a:t>5) </a:t>
            </a:r>
            <a:r>
              <a:rPr lang="ru-RU" sz="1700" i="1" dirty="0"/>
              <a:t>уровневый подход к анализу речи</a:t>
            </a:r>
            <a:r>
              <a:rPr lang="ru-RU" sz="1700" dirty="0"/>
              <a:t>. Исследование речевых процессов базируется на разных языковых уровнях: фонетический, лексический, словообразовательный, морфологический, грамматический, завершается дискурсивным анализом. </a:t>
            </a:r>
          </a:p>
          <a:p>
            <a:endParaRPr lang="ru-RU" dirty="0"/>
          </a:p>
        </p:txBody>
      </p:sp>
      <p:pic>
        <p:nvPicPr>
          <p:cNvPr id="9" name="Рисунок 8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255" y="0"/>
            <a:ext cx="3481902" cy="56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0979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9347200" y="6356350"/>
            <a:ext cx="28448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0936209-9F29-4EBC-B4A1-B354C58FF00E}" type="slidenum">
              <a:rPr lang="ru-RU" altLang="ru-RU" sz="16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ru-RU" altLang="ru-RU" sz="1600">
              <a:solidFill>
                <a:srgbClr val="898989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58016" y="696913"/>
            <a:ext cx="8648960" cy="400110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TextBox 39"/>
          <p:cNvSpPr txBox="1">
            <a:spLocks noChangeArrowheads="1"/>
          </p:cNvSpPr>
          <p:nvPr/>
        </p:nvSpPr>
        <p:spPr bwMode="auto">
          <a:xfrm>
            <a:off x="2428753" y="696913"/>
            <a:ext cx="71917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ru-RU" alt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ПРОВЕДЕНЫ ИССЛЕДОВАНИЯ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821803" y="696913"/>
            <a:ext cx="10405639" cy="57959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188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821803" y="1278586"/>
            <a:ext cx="1052138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2. </a:t>
            </a:r>
            <a:r>
              <a:rPr lang="ru-RU" b="1" dirty="0"/>
              <a:t>Сформирована контрольная группа</a:t>
            </a:r>
            <a:r>
              <a:rPr lang="ru-RU" dirty="0"/>
              <a:t> из </a:t>
            </a:r>
            <a:r>
              <a:rPr lang="ru-RU" dirty="0" err="1"/>
              <a:t>неврологически</a:t>
            </a:r>
            <a:r>
              <a:rPr lang="ru-RU" dirty="0"/>
              <a:t> здоровых детей от 4 до 18 лет с нормативным когнитивным развитием, осуществлена оценка их неврологического статуса, из исследования исключены дети, имеющие неврологические нарушения. </a:t>
            </a:r>
          </a:p>
          <a:p>
            <a:endParaRPr lang="ru-RU" dirty="0"/>
          </a:p>
          <a:p>
            <a:r>
              <a:rPr lang="ru-RU" dirty="0"/>
              <a:t>3. Проведены исследования, связанные с </a:t>
            </a:r>
            <a:r>
              <a:rPr lang="ru-RU" b="1" dirty="0"/>
              <a:t>уточнением критериев включения в проект детей с идиопатической эпилепсией</a:t>
            </a:r>
            <a:r>
              <a:rPr lang="ru-RU" dirty="0"/>
              <a:t> (взгляды на содержание и виды идиопатической эпилепсии подвергаются постоянному пересмотру в </a:t>
            </a:r>
            <a:r>
              <a:rPr lang="ru-RU" dirty="0" err="1"/>
              <a:t>эпилептологии</a:t>
            </a:r>
            <a:r>
              <a:rPr lang="ru-RU" dirty="0"/>
              <a:t>).</a:t>
            </a:r>
          </a:p>
          <a:p>
            <a:r>
              <a:rPr lang="ru-RU" dirty="0"/>
              <a:t>В течение первого года реализации проекта было определено, что в группу исследования в течение второго и третьего года реализации проекта войдут дети и подростки со следующими видами ИГЭ: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dirty="0"/>
              <a:t>детская </a:t>
            </a:r>
            <a:r>
              <a:rPr lang="ru-RU" dirty="0" err="1"/>
              <a:t>абсансная</a:t>
            </a:r>
            <a:r>
              <a:rPr lang="ru-RU" dirty="0"/>
              <a:t> эпилепсия;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dirty="0"/>
              <a:t>юношеская </a:t>
            </a:r>
            <a:r>
              <a:rPr lang="ru-RU" dirty="0" err="1"/>
              <a:t>абсансная</a:t>
            </a:r>
            <a:r>
              <a:rPr lang="ru-RU" dirty="0"/>
              <a:t> эпилепсия,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dirty="0"/>
              <a:t>юношеская </a:t>
            </a:r>
            <a:r>
              <a:rPr lang="ru-RU" dirty="0" err="1"/>
              <a:t>миоклоническая</a:t>
            </a:r>
            <a:r>
              <a:rPr lang="ru-RU" dirty="0"/>
              <a:t> эпилепсия, 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dirty="0"/>
              <a:t>эпилепсия с изолированными </a:t>
            </a:r>
            <a:r>
              <a:rPr lang="ru-RU" dirty="0" err="1"/>
              <a:t>генерализованными</a:t>
            </a:r>
            <a:r>
              <a:rPr lang="ru-RU" dirty="0"/>
              <a:t> тонико-клоническими приступами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9" name="Рисунок 8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255" y="0"/>
            <a:ext cx="3481902" cy="56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2353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9347200" y="6356350"/>
            <a:ext cx="28448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4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37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11225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0936209-9F29-4EBC-B4A1-B354C58FF00E}" type="slidenum">
              <a:rPr lang="ru-RU" altLang="ru-RU" sz="16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ru-RU" altLang="ru-RU" sz="1600">
              <a:solidFill>
                <a:srgbClr val="898989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00142" y="869333"/>
            <a:ext cx="8648960" cy="400110"/>
          </a:xfrm>
          <a:prstGeom prst="rect">
            <a:avLst/>
          </a:prstGeom>
          <a:ln/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TextBox 39"/>
          <p:cNvSpPr txBox="1">
            <a:spLocks noChangeArrowheads="1"/>
          </p:cNvSpPr>
          <p:nvPr/>
        </p:nvSpPr>
        <p:spPr bwMode="auto">
          <a:xfrm>
            <a:off x="2428753" y="869333"/>
            <a:ext cx="719173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  <a:defRPr/>
            </a:pPr>
            <a:r>
              <a:rPr lang="ru-RU" altLang="ru-RU" sz="2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</a:rPr>
              <a:t>ПРОВОДИМЫЕ ИССЛЕДОВАНИЯ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821803" y="696913"/>
            <a:ext cx="10405639" cy="57959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1884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821803" y="1278586"/>
            <a:ext cx="10405639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1600" dirty="0"/>
              <a:t>На учете у </a:t>
            </a:r>
            <a:r>
              <a:rPr lang="ru-RU" sz="1600" dirty="0" err="1"/>
              <a:t>эпилептологов</a:t>
            </a:r>
            <a:r>
              <a:rPr lang="ru-RU" sz="1600" dirty="0"/>
              <a:t> на 2018 год в г. Казани находятся 1100 детей, из них 30% наблюдается с идиопатической </a:t>
            </a:r>
            <a:r>
              <a:rPr lang="ru-RU" sz="1600" dirty="0" err="1"/>
              <a:t>генерализованной</a:t>
            </a:r>
            <a:r>
              <a:rPr lang="ru-RU" sz="1600" dirty="0"/>
              <a:t> эпилепсией.</a:t>
            </a:r>
          </a:p>
          <a:p>
            <a:pPr marL="342900" indent="-342900">
              <a:buFont typeface="Arial" pitchFamily="34" charset="0"/>
              <a:buChar char="•"/>
            </a:pPr>
            <a:endParaRPr lang="ru-RU" sz="1600" dirty="0"/>
          </a:p>
          <a:p>
            <a:pPr marL="342900" indent="-342900">
              <a:buFont typeface="Arial" pitchFamily="34" charset="0"/>
              <a:buChar char="•"/>
            </a:pPr>
            <a:r>
              <a:rPr lang="ru-RU" sz="1600" dirty="0"/>
              <a:t>Набор пациентов с вновь диагностированной эпилепсией осуществляется на базе ГАУЗ ДГБ № 8 </a:t>
            </a:r>
            <a:r>
              <a:rPr lang="ru-RU" sz="1600" dirty="0" err="1"/>
              <a:t>г.Казани</a:t>
            </a:r>
            <a:r>
              <a:rPr lang="ru-RU" sz="1600" dirty="0"/>
              <a:t>, где работает кабинет эпилепсии и пароксизмальных состояний и куда первично обращаются родители с детьми до 18 лет с подозрением на эпилепсию. </a:t>
            </a:r>
            <a:endParaRPr lang="en-US" sz="1600" dirty="0"/>
          </a:p>
          <a:p>
            <a:endParaRPr lang="ru-RU" sz="2000" dirty="0"/>
          </a:p>
          <a:p>
            <a:endParaRPr lang="ru-RU" sz="2000" dirty="0"/>
          </a:p>
        </p:txBody>
      </p:sp>
      <p:pic>
        <p:nvPicPr>
          <p:cNvPr id="9" name="Рисунок 8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255" y="0"/>
            <a:ext cx="3481902" cy="561193"/>
          </a:xfrm>
          <a:prstGeom prst="rect">
            <a:avLst/>
          </a:prstGeom>
        </p:spPr>
      </p:pic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72370348"/>
              </p:ext>
            </p:extLst>
          </p:nvPr>
        </p:nvGraphicFramePr>
        <p:xfrm>
          <a:off x="1195603" y="2911987"/>
          <a:ext cx="3318523" cy="31647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4791919" y="2847372"/>
            <a:ext cx="609985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Продолженный видео-ЭЭГ-мониторинг с включением 1-3 часов дневного сна после депривации сна либо ночного физиологического сна (9 часов) с синхронизированной видео- и аудиозаписью происходящего проводится каждому пациенту с подозрением на эпилепсию для уточнения и подтверждения диагноза в специализированной лаборатории видео-ЭЭГ-мониторинга, действующей в ГАУЗ ДГБ № 8 </a:t>
            </a:r>
            <a:r>
              <a:rPr lang="ru-RU" sz="1600" dirty="0" err="1"/>
              <a:t>г.Казани</a:t>
            </a:r>
            <a:r>
              <a:rPr lang="ru-RU" sz="1600" dirty="0"/>
              <a:t> с 2005 года. </a:t>
            </a:r>
          </a:p>
          <a:p>
            <a:r>
              <a:rPr lang="ru-RU" sz="1600" dirty="0"/>
              <a:t>Исследование проводится по стандартной методике с применением международной системы расположения электродов «10-20» на </a:t>
            </a:r>
            <a:r>
              <a:rPr lang="ru-RU" sz="1600" dirty="0" err="1"/>
              <a:t>электроэнцефалографе</a:t>
            </a:r>
            <a:r>
              <a:rPr lang="ru-RU" sz="1600" dirty="0"/>
              <a:t>-анализаторе ЭЭГА 21/26 «Энцефалан-131-03» («Медиком МТД» </a:t>
            </a:r>
            <a:r>
              <a:rPr lang="ru-RU" sz="1600" dirty="0" err="1"/>
              <a:t>г.Таганрог</a:t>
            </a:r>
            <a:r>
              <a:rPr lang="ru-RU" sz="1600" dirty="0"/>
              <a:t>) с использованием 19 каналов при фильтрах высоких частот с помощью чашечных электродов.</a:t>
            </a:r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8857309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6425</TotalTime>
  <Words>1058</Words>
  <Application>Microsoft Office PowerPoint</Application>
  <PresentationFormat>Широкоэкранный</PresentationFormat>
  <Paragraphs>89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Нурутдинов Султан Хамитович</dc:creator>
  <cp:lastModifiedBy>Екатерина Мурадян</cp:lastModifiedBy>
  <cp:revision>403</cp:revision>
  <cp:lastPrinted>2016-07-28T11:31:41Z</cp:lastPrinted>
  <dcterms:created xsi:type="dcterms:W3CDTF">2016-01-29T06:45:01Z</dcterms:created>
  <dcterms:modified xsi:type="dcterms:W3CDTF">2019-03-20T12:54:15Z</dcterms:modified>
</cp:coreProperties>
</file>