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4" r:id="rId8"/>
    <p:sldId id="265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20" autoAdjust="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11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31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87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38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137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21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508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36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03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428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809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B4697C0-1DFC-422E-B6E2-BAD2DF05493C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5AFFC9DE-0159-4A93-8465-78AFFEB166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75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centradainlo@gmail.com" TargetMode="External"/><Relationship Id="rId2" Type="http://schemas.openxmlformats.org/officeDocument/2006/relationships/hyperlink" Target="http://adainclu.spb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vk.com/tutor_adain_l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8F7F5E-DCF5-487F-BB58-32FE919407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6464" y="1122362"/>
            <a:ext cx="7640534" cy="3950152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dirty="0"/>
              <a:t>Опыт проведения родительских ресурсных групп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72CA6D6-73B5-41C5-BF3C-8AB081461B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576" y="408099"/>
            <a:ext cx="7894261" cy="1985977"/>
          </a:xfrm>
          <a:prstGeom prst="rect">
            <a:avLst/>
          </a:prstGeom>
        </p:spPr>
      </p:pic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70145C96-E75C-4F94-9540-F8ACBF3812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ru-RU" dirty="0"/>
              <a:t>      Инклюзивный центр «</a:t>
            </a:r>
            <a:r>
              <a:rPr lang="ru-RU" dirty="0" err="1"/>
              <a:t>Адаин</a:t>
            </a:r>
            <a:r>
              <a:rPr lang="ru-RU" dirty="0"/>
              <a:t> </a:t>
            </a:r>
            <a:r>
              <a:rPr lang="ru-RU" dirty="0" err="1"/>
              <a:t>ло</a:t>
            </a:r>
            <a:r>
              <a:rPr lang="ru-RU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505864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1B847D-3C59-4DEB-9E9C-94C7D34E3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Инклюзивный центр «</a:t>
            </a:r>
            <a:r>
              <a:rPr lang="ru-RU" sz="2800" dirty="0" err="1"/>
              <a:t>Адаин</a:t>
            </a:r>
            <a:r>
              <a:rPr lang="ru-RU" sz="2800" dirty="0"/>
              <a:t> </a:t>
            </a:r>
            <a:r>
              <a:rPr lang="ru-RU" sz="2800" dirty="0" err="1"/>
              <a:t>ло</a:t>
            </a:r>
            <a:r>
              <a:rPr lang="ru-RU" sz="2800" dirty="0"/>
              <a:t>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AD4083-F4F0-4F00-8A19-757890677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8724" y="567891"/>
            <a:ext cx="7725076" cy="603407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Более 25 лет опыта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Более 800 семей в программах помощи 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Более 1000 семей с обычными детьми приняли участие во включении «особых» детей в нормальную жизнь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Более 300 молодых людей приняли участие  в волонтерской деятельности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endParaRPr lang="ru-RU" sz="7200" dirty="0">
              <a:latin typeface="Calibri" panose="020F0502020204030204" pitchFamily="34" charset="0"/>
              <a:ea typeface="PT Sans Narrow" panose="020B0506020203020204" pitchFamily="34" charset="-52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Сотрудничество и обмен опытом с десятками </a:t>
            </a:r>
            <a:r>
              <a:rPr lang="ru-RU" sz="7200" dirty="0" err="1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орга</a:t>
            </a:r>
            <a:r>
              <a:rPr lang="en-US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 </a:t>
            </a:r>
            <a:r>
              <a:rPr lang="ru-RU" sz="7200" dirty="0" err="1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низаций</a:t>
            </a: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,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 </a:t>
            </a: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Открытая принимающая неформальная атмосфера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7200" dirty="0" err="1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Проактивный</a:t>
            </a: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 подход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7200" dirty="0" err="1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Супервизия</a:t>
            </a: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,  </a:t>
            </a:r>
            <a:r>
              <a:rPr lang="ru-RU" sz="7200" dirty="0" err="1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интервизия</a:t>
            </a: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, повышение квалификации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Системный подход, сотрудничество с семьей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Командная работа, коллегиальные решения, концентрация на достижениях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Творчество, творчество, творчество во всем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7200" dirty="0">
                <a:latin typeface="Calibri" panose="020F0502020204030204" pitchFamily="34" charset="0"/>
                <a:ea typeface="PT Sans Narrow" panose="020B0506020203020204" pitchFamily="34" charset="-52"/>
                <a:cs typeface="Calibri" panose="020F0502020204030204" pitchFamily="34" charset="0"/>
              </a:rPr>
              <a:t>Чувство юмора и скромность</a:t>
            </a:r>
          </a:p>
          <a:p>
            <a:endParaRPr lang="ru-RU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629D657-4330-4037-9D10-2686BC6E89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948" y="1123837"/>
            <a:ext cx="911736" cy="1290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2633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49DBAF-2216-462F-B841-1273B08E1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Инклюзия «внутри» Центра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00EC46-7665-412C-A911-4AD47A010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dirty="0"/>
              <a:t>Детские центры — включение детей в группы с/без сопровождения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dirty="0"/>
              <a:t> Загородный школьный лагерь —  группа «особых» детей с сопровождением включена в лагерь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dirty="0"/>
              <a:t>Семейные инклюзивные выезды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dirty="0"/>
              <a:t>Воскресные школы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dirty="0"/>
              <a:t>«Особые» взрослые работают в Центре.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b="1" dirty="0"/>
              <a:t>С 2017 года инклюзивные родительские группы</a:t>
            </a:r>
          </a:p>
          <a:p>
            <a:endParaRPr lang="ru-RU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969F60D-6203-44ED-A5A3-B510B5EA7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393" y="1027738"/>
            <a:ext cx="1048500" cy="148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8081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CB81E7-B42D-4C6B-9F34-666B4A85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2750163" cy="4121931"/>
          </a:xfrm>
        </p:spPr>
        <p:txBody>
          <a:bodyPr>
            <a:normAutofit/>
          </a:bodyPr>
          <a:lstStyle/>
          <a:p>
            <a:br>
              <a:rPr lang="en-US" sz="3200" dirty="0"/>
            </a:br>
            <a:r>
              <a:rPr lang="ru-RU" sz="3200" dirty="0"/>
              <a:t>Сложности в привлечении родителей на ресурсные родительские группы: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47BFF3-B9BD-4F2D-9070-FE9CDABF3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Жалко тратить время на себя, всё ребёнку</a:t>
            </a:r>
          </a:p>
          <a:p>
            <a:r>
              <a:rPr lang="ru-RU" dirty="0"/>
              <a:t>Жалко тратить деньги на себя, всё ребёнку</a:t>
            </a:r>
          </a:p>
          <a:p>
            <a:r>
              <a:rPr lang="ru-RU" dirty="0"/>
              <a:t>Неготовность заниматься собой, своими проблемами</a:t>
            </a:r>
          </a:p>
          <a:p>
            <a:r>
              <a:rPr lang="ru-RU" dirty="0"/>
              <a:t>Опасения критики, давления, необходимости что-то менять</a:t>
            </a:r>
          </a:p>
          <a:p>
            <a:r>
              <a:rPr lang="ru-RU" dirty="0"/>
              <a:t>Сложности в предъявлении себя на людях</a:t>
            </a:r>
          </a:p>
          <a:p>
            <a:r>
              <a:rPr lang="ru-RU" dirty="0"/>
              <a:t>Общая недостаточность ресурса, не хватает сил чтоб ещё что-то предпринять</a:t>
            </a:r>
          </a:p>
          <a:p>
            <a:r>
              <a:rPr lang="ru-RU" dirty="0"/>
              <a:t>Сложности признать нужду в помощи, сложности принимать помощь, сочувствие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7B15C37-CC9B-4466-86E1-2891F15B5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07" y="834036"/>
            <a:ext cx="926044" cy="1311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89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5AF689-51B7-4C3F-992A-5F7100C35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811" y="299192"/>
            <a:ext cx="2626894" cy="3387284"/>
          </a:xfrm>
        </p:spPr>
        <p:txBody>
          <a:bodyPr>
            <a:normAutofit/>
          </a:bodyPr>
          <a:lstStyle/>
          <a:p>
            <a:r>
              <a:rPr lang="ru-RU" sz="3200" dirty="0"/>
              <a:t>Способы преодоления трудностей: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C43EAD-3785-4C1F-8E40-93E267B1D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Посещение группы входит в «Ведение случая»</a:t>
            </a:r>
          </a:p>
          <a:p>
            <a:r>
              <a:rPr lang="ru-RU" dirty="0"/>
              <a:t>Часть детей параллельно группе посещают занятия </a:t>
            </a:r>
          </a:p>
          <a:p>
            <a:r>
              <a:rPr lang="ru-RU" dirty="0"/>
              <a:t>Позиционирование группы как методической/образовательной</a:t>
            </a:r>
          </a:p>
          <a:p>
            <a:r>
              <a:rPr lang="ru-RU" dirty="0"/>
              <a:t>«Агенты» распространения информации о группе сами родители</a:t>
            </a:r>
          </a:p>
          <a:p>
            <a:r>
              <a:rPr lang="ru-RU" dirty="0"/>
              <a:t>«Открытые двери» группы</a:t>
            </a:r>
          </a:p>
          <a:p>
            <a:r>
              <a:rPr lang="ru-RU" dirty="0"/>
              <a:t>Смешанный состав группы </a:t>
            </a:r>
          </a:p>
          <a:p>
            <a:r>
              <a:rPr lang="ru-RU" dirty="0"/>
              <a:t>Специальное время и усилие в приложении происходящего к реальной жизни</a:t>
            </a:r>
          </a:p>
          <a:p>
            <a:r>
              <a:rPr lang="ru-RU" dirty="0"/>
              <a:t>Присутствие ресурсных участников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311C7AC-A794-406C-A2E9-66FE01E40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577" y="3869579"/>
            <a:ext cx="1066306" cy="151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532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3C6DB9-3210-4BD1-AE17-499B12159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115923" cy="2305163"/>
          </a:xfrm>
        </p:spPr>
        <p:txBody>
          <a:bodyPr>
            <a:normAutofit/>
          </a:bodyPr>
          <a:lstStyle/>
          <a:p>
            <a:r>
              <a:rPr lang="ru-RU" dirty="0"/>
              <a:t>Темы встреч Ресурсной родительской группы: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023180-8437-41F0-B8BE-78325E10B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0598" y="866274"/>
            <a:ext cx="7901218" cy="571302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Адаптация: что это такое, особенности этого периода</a:t>
            </a:r>
          </a:p>
          <a:p>
            <a:r>
              <a:rPr lang="ru-RU" dirty="0"/>
              <a:t>Плохое поведение: откуда берётся и что делать?</a:t>
            </a:r>
          </a:p>
          <a:p>
            <a:r>
              <a:rPr lang="ru-RU" dirty="0"/>
              <a:t>Основы сенсорной интеграции и работы с телом</a:t>
            </a:r>
          </a:p>
          <a:p>
            <a:r>
              <a:rPr lang="ru-RU" dirty="0"/>
              <a:t>Способы эффективной коммуникации с ребенком</a:t>
            </a:r>
          </a:p>
          <a:p>
            <a:r>
              <a:rPr lang="ru-RU" dirty="0"/>
              <a:t>Эффективные способы взаимодействия с ребёнком</a:t>
            </a:r>
          </a:p>
          <a:p>
            <a:r>
              <a:rPr lang="ru-RU" dirty="0"/>
              <a:t>Факторы успешного родительства</a:t>
            </a:r>
          </a:p>
          <a:p>
            <a:r>
              <a:rPr lang="ru-RU" dirty="0"/>
              <a:t>Как растить ребёнка в партнерстве, дать партнеру реализовывать свои ценности и представления о воспитании и не поступиться своими</a:t>
            </a:r>
          </a:p>
          <a:p>
            <a:r>
              <a:rPr lang="ru-RU" dirty="0"/>
              <a:t>Откуда взять ресурс родителю</a:t>
            </a:r>
          </a:p>
          <a:p>
            <a:r>
              <a:rPr lang="ru-RU" dirty="0"/>
              <a:t>Обсуждение конкретных случаев и вопросов</a:t>
            </a:r>
          </a:p>
          <a:p>
            <a:r>
              <a:rPr lang="ru-RU" dirty="0"/>
              <a:t>…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Темы чередуются по принципу «челнок» от самого родителя с ребёнку и обратно.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7270B4B-5120-436E-B665-8FFAC4E97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628" y="4165469"/>
            <a:ext cx="1107062" cy="156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38D823-7438-47B1-851D-6F2D6665F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Вызовы: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170032-688E-4C71-A1D6-72BD690A8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Работать ли с родителями, которые не идут на группу?</a:t>
            </a:r>
          </a:p>
          <a:p>
            <a:r>
              <a:rPr lang="ru-RU" sz="2400" dirty="0"/>
              <a:t>Могут быть недобровольные клиенты на такой группе?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sz="2400" dirty="0"/>
              <a:t>Важно помнить, что группа не замена личной терапии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948E167-83CF-43C0-BDE3-8BDC75F0B3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127" y="1132980"/>
            <a:ext cx="1014934" cy="1436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5906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AA7310-423D-48AF-A839-68D433235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достижений: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14D477-75BC-4D18-B6B5-00B815506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Наработка родителями быстрых способов </a:t>
            </a:r>
            <a:r>
              <a:rPr lang="ru-RU" sz="2400" dirty="0" err="1"/>
              <a:t>самоподдержки</a:t>
            </a:r>
            <a:r>
              <a:rPr lang="ru-RU" sz="2400" dirty="0"/>
              <a:t> и обмен идеями</a:t>
            </a:r>
          </a:p>
          <a:p>
            <a:r>
              <a:rPr lang="ru-RU" sz="2400" dirty="0" err="1"/>
              <a:t>Уделение</a:t>
            </a:r>
            <a:r>
              <a:rPr lang="ru-RU" sz="2400" dirty="0"/>
              <a:t> себе времени и внимания  стало «модным» на группе</a:t>
            </a:r>
          </a:p>
          <a:p>
            <a:r>
              <a:rPr lang="ru-RU" sz="2400" dirty="0"/>
              <a:t>Целительная атмосфера</a:t>
            </a:r>
          </a:p>
          <a:p>
            <a:r>
              <a:rPr lang="ru-RU" sz="2400" dirty="0"/>
              <a:t>Образование некоторого «клуба»</a:t>
            </a:r>
          </a:p>
          <a:p>
            <a:r>
              <a:rPr lang="ru-RU" sz="2400" dirty="0"/>
              <a:t>Действенное включение и принятие новых участников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2527B74-0359-49DE-ACFE-971F94D82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251" y="962750"/>
            <a:ext cx="1093476" cy="1549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208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985B90-92A2-4CB4-A9BF-679E754BA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СПАСИБО ЗА ВНИМАНИЕ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E3DF00-EC09-41E0-812A-2344E7B40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3103" y="224751"/>
            <a:ext cx="7411365" cy="4270247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r>
              <a:rPr lang="ru-RU" dirty="0">
                <a:latin typeface="Century Schoolbook" pitchFamily="16" charset="0"/>
              </a:rPr>
              <a:t>Наши контакты:</a:t>
            </a:r>
            <a:endParaRPr lang="en-US" dirty="0">
              <a:latin typeface="Century Schoolbook" pitchFamily="16" charset="0"/>
            </a:endParaRPr>
          </a:p>
          <a:p>
            <a:pPr marL="0" indent="0" algn="ctr"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r>
              <a:rPr lang="ru-RU" u="sng" dirty="0">
                <a:latin typeface="Century Schoolbook" pitchFamily="16" charset="0"/>
                <a:hlinkClick r:id="rId2"/>
              </a:rPr>
              <a:t>adainclu.spb.ru</a:t>
            </a:r>
            <a:r>
              <a:rPr lang="ru-RU" dirty="0">
                <a:latin typeface="Century Schoolbook" pitchFamily="16" charset="0"/>
              </a:rPr>
              <a:t> </a:t>
            </a:r>
          </a:p>
          <a:p>
            <a:pPr marL="0" indent="0" algn="ctr"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r>
              <a:rPr lang="ru-RU" u="sng" dirty="0">
                <a:latin typeface="Century Schoolbook" pitchFamily="16" charset="0"/>
                <a:hlinkClick r:id="rId3"/>
              </a:rPr>
              <a:t>centradainlo@gmail.com</a:t>
            </a:r>
            <a:r>
              <a:rPr lang="ru-RU" dirty="0">
                <a:latin typeface="Century Schoolbook" pitchFamily="16" charset="0"/>
              </a:rPr>
              <a:t>   </a:t>
            </a:r>
          </a:p>
          <a:p>
            <a:pPr marL="0" indent="0" algn="ctr">
              <a:spcBef>
                <a:spcPts val="600"/>
              </a:spcBef>
              <a:buClr>
                <a:srgbClr val="FE8637"/>
              </a:buClr>
              <a:buSzPct val="70000"/>
              <a:buNone/>
            </a:pPr>
            <a:r>
              <a:rPr lang="ru-RU" u="sng" dirty="0">
                <a:latin typeface="Century Schoolbook" pitchFamily="16" charset="0"/>
                <a:hlinkClick r:id="rId4"/>
              </a:rPr>
              <a:t>https://vk.com/</a:t>
            </a:r>
            <a:r>
              <a:rPr lang="en-US" u="sng" dirty="0" err="1">
                <a:latin typeface="Century Schoolbook" pitchFamily="16" charset="0"/>
                <a:hlinkClick r:id="rId4"/>
              </a:rPr>
              <a:t>adainclu</a:t>
            </a:r>
            <a:endParaRPr lang="ru-RU" u="sng" dirty="0">
              <a:latin typeface="Century Schoolbook" pitchFamily="16" charset="0"/>
              <a:hlinkClick r:id="rId4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0BC5959-0DFC-4694-88A8-916F93E007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76285" y="3205710"/>
            <a:ext cx="4148344" cy="276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10446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Рамк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ка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6455</TotalTime>
  <Words>435</Words>
  <Application>Microsoft Office PowerPoint</Application>
  <PresentationFormat>Широкоэкранный</PresentationFormat>
  <Paragraphs>77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Century Schoolbook</vt:lpstr>
      <vt:lpstr>Corbel</vt:lpstr>
      <vt:lpstr>Wingdings</vt:lpstr>
      <vt:lpstr>Wingdings 2</vt:lpstr>
      <vt:lpstr>Рамка</vt:lpstr>
      <vt:lpstr>    Опыт проведения родительских ресурсных групп</vt:lpstr>
      <vt:lpstr>Инклюзивный центр «Адаин ло»</vt:lpstr>
      <vt:lpstr>Инклюзия «внутри» Центра</vt:lpstr>
      <vt:lpstr> Сложности в привлечении родителей на ресурсные родительские группы:</vt:lpstr>
      <vt:lpstr>Способы преодоления трудностей:</vt:lpstr>
      <vt:lpstr>Темы встреч Ресурсной родительской группы:</vt:lpstr>
      <vt:lpstr>Вызовы:</vt:lpstr>
      <vt:lpstr>Примеры достижений: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Опыт проведения родительских ресурсных групп</dc:title>
  <dc:creator>Acer-Aspire-2018</dc:creator>
  <cp:lastModifiedBy>Екатерина Мурадян</cp:lastModifiedBy>
  <cp:revision>13</cp:revision>
  <dcterms:created xsi:type="dcterms:W3CDTF">2019-02-21T10:55:29Z</dcterms:created>
  <dcterms:modified xsi:type="dcterms:W3CDTF">2019-03-20T14:02:50Z</dcterms:modified>
</cp:coreProperties>
</file>