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49" r:id="rId2"/>
    <p:sldId id="350" r:id="rId3"/>
    <p:sldId id="357" r:id="rId4"/>
    <p:sldId id="303" r:id="rId5"/>
    <p:sldId id="352" r:id="rId6"/>
    <p:sldId id="354" r:id="rId7"/>
    <p:sldId id="355" r:id="rId8"/>
    <p:sldId id="270" r:id="rId9"/>
    <p:sldId id="282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49" autoAdjust="0"/>
    <p:restoredTop sz="93817" autoAdjust="0"/>
  </p:normalViewPr>
  <p:slideViewPr>
    <p:cSldViewPr snapToGrid="0">
      <p:cViewPr varScale="1">
        <p:scale>
          <a:sx n="63" d="100"/>
          <a:sy n="63" d="100"/>
        </p:scale>
        <p:origin x="1112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EA44F-6FCF-4A2B-B76F-8B6094BD1A76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01898-1F49-4464-9222-C88CC328B6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946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 время существования организации, и создания в 2001 году первой службы ранней помощи (СРП) в Красноярском крае на базе общественной организации «Красноярский центр лечебной педагогики», пройден большой путь до подготовки тренеров по ранней помощи, участия в создании краевой системы ранней помощи и создания Центра Компетенций по ранней помощи детям и семьям.  </a:t>
            </a:r>
          </a:p>
          <a:p>
            <a:r>
              <a:rPr lang="ru-RU" dirty="0"/>
              <a:t>   Служба ранней помощи оказывает помощь детям и их семьям с особенностями в развитии и/или группы риска от рождения до 3-х лет. Помощь семьям оказывает междисциплинарная команда специалистов  Работа СРП базируется на функциональном подходе. </a:t>
            </a:r>
          </a:p>
          <a:p>
            <a:r>
              <a:rPr lang="ru-RU" dirty="0"/>
              <a:t>Важно, что помощь оказывается не только ребёнку, а всей семье. Родители не сторонние наблюдатели, а активные участники и помощники на протяжении оказания помощи с первой встречи со специалистами. </a:t>
            </a:r>
          </a:p>
          <a:p>
            <a:r>
              <a:rPr lang="ru-RU" dirty="0"/>
              <a:t>  Одна Служба ранней помощи – это очень мало, а семьям живущим в удалённых территориях очень трудно, а иногда и не возможно доехать до г. Красноярска. Исходя из данного опыта специалисты КЦЛП увидели, что необходимо развивать систему ранней помощи в Красноярском края, тем самом обеспечивая шаговую доступность предоставления услуг РП.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01898-1F49-4464-9222-C88CC328B66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798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auto" latinLnBrk="0" hangingPunct="1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Клиническая деятельность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auto" latinLnBrk="0" hangingPunct="1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Обучающий кластер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auto" latinLnBrk="0" hangingPunct="1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Методическая работа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Оказание помощи семьям с детьми раннего возраста </a:t>
            </a:r>
            <a:r>
              <a:rPr lang="ru-R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(не менее 150 обследований ежегодно, не менее 30 детей в долгосрочных программах ежегодно)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Проведение обучающих семинаров по ранней помощи </a:t>
            </a:r>
            <a:r>
              <a:rPr lang="ru-R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(Базовые семинары – 4 цикла по 5 дней;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Выездные поддерживающие </a:t>
            </a:r>
            <a:r>
              <a:rPr lang="ru-RU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супервизии</a:t>
            </a:r>
            <a:r>
              <a:rPr lang="ru-R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Скакйп</a:t>
            </a:r>
            <a:r>
              <a:rPr lang="ru-R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-семинары (3);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Консультации специалистов и служб в режиме электронной почты, скайп-консультаций и телефонном режиме;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Горосдкая</a:t>
            </a:r>
            <a:r>
              <a:rPr lang="ru-R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супервизия</a:t>
            </a:r>
            <a:r>
              <a:rPr lang="ru-R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 раз в2 месяца) 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auto" latinLnBrk="0" hangingPunct="1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Формирование пакета материалов для мониторинга и  оценки качества оказываемых услуг ранней помощи в крае.</a:t>
            </a:r>
          </a:p>
          <a:p>
            <a:pPr rtl="0" eaLnBrk="1" fontAlgn="auto" latinLnBrk="0" hangingPunct="1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  <a:p>
            <a:pPr rtl="0" eaLnBrk="1" fontAlgn="t" latinLnBrk="0" hangingPunct="1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Формирование и накопление методических материалов в помощь специалистам создающихся Служб ранней помощи</a:t>
            </a:r>
          </a:p>
          <a:p>
            <a:pPr rtl="0" eaLnBrk="1" fontAlgn="t" latinLnBrk="0" hangingPunct="1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База проведения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стажировочных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циклов для новых команд ранней помощи</a:t>
            </a:r>
          </a:p>
          <a:p>
            <a:pPr rtl="0" eaLnBrk="1" fontAlgn="t" latinLnBrk="0" hangingPunct="1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Повышение компетенций специалистов в области оказания помощи семьям с детьми раннего возраста для действующих команд – 2 год обучения </a:t>
            </a:r>
            <a:r>
              <a:rPr lang="ru-R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(с привлечением ведущих специалистов страны – углубление знаний в области коммуникации, игры, </a:t>
            </a:r>
            <a:r>
              <a:rPr lang="ru-RU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эрготерапии</a:t>
            </a:r>
            <a:r>
              <a:rPr lang="ru-R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физической терапии)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auto" latinLnBrk="0" hangingPunct="1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Содействие созданию эффективной системы ранней помощи в Красноярском крае  </a:t>
            </a:r>
            <a:r>
              <a:rPr lang="ru-R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(участие в рабочей группе по подготовке документации по межведомственному взаимодействию и условиям работы СРП в государственных учреждениях)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auto" latinLnBrk="0" hangingPunct="1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Содействие созданию в Красноярском крае профессионального сообщества специалистов в области ранней помощи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7A72-8EC7-2040-A5B7-2DD2639D5D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74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01898-1F49-4464-9222-C88CC328B66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267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>
            <a:extLst>
              <a:ext uri="{FF2B5EF4-FFF2-40B4-BE49-F238E27FC236}">
                <a16:creationId xmlns:a16="http://schemas.microsoft.com/office/drawing/2014/main" id="{4DD4D9FE-398F-44CB-8B7C-4FD088DB94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>
            <a:extLst>
              <a:ext uri="{FF2B5EF4-FFF2-40B4-BE49-F238E27FC236}">
                <a16:creationId xmlns:a16="http://schemas.microsoft.com/office/drawing/2014/main" id="{94769453-511B-452F-A4AD-5D4503A897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6148" name="Номер слайда 3">
            <a:extLst>
              <a:ext uri="{FF2B5EF4-FFF2-40B4-BE49-F238E27FC236}">
                <a16:creationId xmlns:a16="http://schemas.microsoft.com/office/drawing/2014/main" id="{A9BF68DC-39D6-4035-BFE6-19DD665435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6A67C9B-A033-4378-8BCC-ECB75199B5EF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9227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Создание координационного совета (надведомственного) при губернаторе края.</a:t>
            </a:r>
          </a:p>
          <a:p>
            <a:r>
              <a:rPr lang="ru-RU" dirty="0"/>
              <a:t>Это  ответственность за новое общее дело. Каждое </a:t>
            </a:r>
            <a:r>
              <a:rPr lang="ru-RU" dirty="0" err="1"/>
              <a:t>ведомствосвои</a:t>
            </a:r>
            <a:r>
              <a:rPr lang="ru-RU" dirty="0"/>
              <a:t> задачи, создание новой системы требует вложений, которые надо планировать.</a:t>
            </a:r>
          </a:p>
          <a:p>
            <a:endParaRPr lang="ru-RU" dirty="0"/>
          </a:p>
          <a:p>
            <a:r>
              <a:rPr lang="ru-RU" dirty="0"/>
              <a:t>Межведомственное взаимодействие по созданию системы ранней помощи</a:t>
            </a:r>
          </a:p>
          <a:p>
            <a:r>
              <a:rPr lang="ru-RU" dirty="0"/>
              <a:t>-необходимо согласовать видение того, что такое РП. Каждое ведомство видит его </a:t>
            </a:r>
            <a:r>
              <a:rPr lang="ru-RU" dirty="0" err="1"/>
              <a:t>посвоему</a:t>
            </a:r>
            <a:r>
              <a:rPr lang="ru-RU" dirty="0"/>
              <a:t>.</a:t>
            </a:r>
          </a:p>
          <a:p>
            <a:r>
              <a:rPr lang="ru-RU" dirty="0"/>
              <a:t>-должно быть общее видение какую систему строим и как обеспечить доступность услуг РП в отдаленных территориях </a:t>
            </a:r>
          </a:p>
          <a:p>
            <a:endParaRPr lang="ru-RU" dirty="0"/>
          </a:p>
          <a:p>
            <a:r>
              <a:rPr lang="ru-RU" dirty="0"/>
              <a:t>Создание ресурсного центра по РП (клиническая работа, обучение, методическая работа) Помещение! Привлечение </a:t>
            </a:r>
            <a:r>
              <a:rPr lang="ru-RU" dirty="0" err="1"/>
              <a:t>грантовских</a:t>
            </a:r>
            <a:r>
              <a:rPr lang="ru-RU" dirty="0"/>
              <a:t> средств для оборудования помещения</a:t>
            </a:r>
          </a:p>
          <a:p>
            <a:endParaRPr lang="ru-RU" dirty="0"/>
          </a:p>
          <a:p>
            <a:pPr>
              <a:buNone/>
            </a:pPr>
            <a:r>
              <a:rPr lang="ru-RU" b="1" dirty="0"/>
              <a:t> </a:t>
            </a:r>
            <a:r>
              <a:rPr lang="ru-RU" sz="1400" b="1" dirty="0"/>
              <a:t>Система подготовки специалистов и условия.  </a:t>
            </a:r>
          </a:p>
          <a:p>
            <a:pPr>
              <a:buNone/>
            </a:pPr>
            <a:endParaRPr lang="ru-RU" sz="1400" dirty="0"/>
          </a:p>
          <a:p>
            <a:pPr>
              <a:buNone/>
            </a:pPr>
            <a:r>
              <a:rPr lang="ru-RU" dirty="0"/>
              <a:t>       -на территории края – практически нет ВУЗов, которые могли бы готовить специалистов СРП (программу составят по своему усмотрению, но насколько это будет результативно?) </a:t>
            </a:r>
          </a:p>
          <a:p>
            <a:pPr>
              <a:buNone/>
            </a:pPr>
            <a:r>
              <a:rPr lang="ru-RU" dirty="0"/>
              <a:t>       </a:t>
            </a:r>
          </a:p>
          <a:p>
            <a:pPr>
              <a:buNone/>
            </a:pPr>
            <a:r>
              <a:rPr lang="ru-RU" dirty="0"/>
              <a:t>       – программы обучения могли бы быть разработаны ИРАВ, как ведущему институту  (практико-ориентированное, научно-практическое обучение, другие учреждения, имеющие практический опыт) 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/>
              <a:t>       - Целесообразна подготовка специалистов новых специальностей–</a:t>
            </a:r>
            <a:r>
              <a:rPr lang="ru-RU" dirty="0" err="1"/>
              <a:t>эрготерапевта</a:t>
            </a:r>
            <a:r>
              <a:rPr lang="ru-RU" dirty="0"/>
              <a:t> и физического терапевта, специалиста по ранней альтернативной коммуникации </a:t>
            </a:r>
          </a:p>
          <a:p>
            <a:pPr>
              <a:buNone/>
            </a:pPr>
            <a:r>
              <a:rPr lang="ru-RU" dirty="0"/>
              <a:t> </a:t>
            </a:r>
          </a:p>
          <a:p>
            <a:pPr>
              <a:buNone/>
            </a:pPr>
            <a:r>
              <a:rPr lang="ru-RU" dirty="0"/>
              <a:t>       –создание   профессионального сообщества, методического</a:t>
            </a:r>
            <a:r>
              <a:rPr lang="en-US" dirty="0"/>
              <a:t> </a:t>
            </a:r>
            <a:r>
              <a:rPr lang="ru-RU" dirty="0"/>
              <a:t>объединения  – соответственно есть возможность обсуждать , осваивать новый опыт, делится своим, говорить на одном профессиональном языке</a:t>
            </a:r>
          </a:p>
          <a:p>
            <a:endParaRPr lang="ru-RU" dirty="0"/>
          </a:p>
          <a:p>
            <a:pPr>
              <a:buNone/>
            </a:pPr>
            <a:r>
              <a:rPr lang="ru-RU" dirty="0"/>
              <a:t>        -потребность в выделенной комплексной услуги «ранняя помощь» – создание условий для деятельности и оказании услуг   пока в режиме грантовых программ (доп. Нагрузка на специалистов социальных центров)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/>
              <a:t>         -отчетность  - не учтено в муниципальном задании – не считается работа с семьей,  практически работа добровольная и параллельная – соответственно, не достаточно эффективная.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7A72-8EC7-2040-A5B7-2DD2639D5D9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86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 на этом слайде, если будет необходимость, можно рассказать о результативности программ РВ : у малыша гидроцефалия, маме предлагали отказаться. В нашем центре наблюдался  с 6 месяцев. Сейчас – перешел в 3 класс обычной общеобразовательной школы, читает быстрее всех в классе,  пишет без ошибок (врожденная грамотность), в музыкальной школе занимается на баяне, сам пишет песни, хорошо поет,  замечательно читает стихи. Правда с математикой сложно, приходится </a:t>
            </a:r>
            <a:r>
              <a:rPr lang="ru-RU"/>
              <a:t>маме помогать.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12A70-D107-443A-9E3B-1FF8F1E25F7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28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6B7B5-1B4B-4E05-B712-BA40BB14C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A74F8F-0C07-46BB-ADD8-8FD3D771C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20C0CD-656C-4498-9DDD-551E8523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0059-64CF-46B0-A6EB-7CC51067E7F7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8CC9DC-C796-4C25-A277-17E7B2026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D8DB74-86F2-4FEF-892F-B5243F010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7C878-A465-46BE-8D12-5649C28F4B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482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1C0BA-31D8-4E45-90B4-CE2C698DB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FD701C-21CF-4907-8BE5-B359DD38B3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D9252D-A192-442E-8D99-F6B298EF9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0059-64CF-46B0-A6EB-7CC51067E7F7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9F8CC-A4FD-4C75-B8DC-A7481AF01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56B5CE-BDEE-4E91-8F28-81B05BCF4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7C878-A465-46BE-8D12-5649C28F4B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87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28DA9CD-FBF7-47AD-92C9-8AA3FDF9B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72E8B97-361A-464F-8C19-D6A17BE8A6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510063-CAAE-42EA-AF4C-C96D44FA7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0059-64CF-46B0-A6EB-7CC51067E7F7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245DEC-A122-4A0C-ABD8-BDE99D30E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0B687B-CE5D-464E-A43E-13DB2C44A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7C878-A465-46BE-8D12-5649C28F4B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529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899" y="1643411"/>
            <a:ext cx="5270500" cy="4473544"/>
          </a:xfrm>
        </p:spPr>
        <p:txBody>
          <a:bodyPr>
            <a:normAutofit/>
          </a:bodyPr>
          <a:lstStyle>
            <a:lvl1pPr>
              <a:defRPr sz="1920"/>
            </a:lvl1pPr>
            <a:lvl2pPr>
              <a:defRPr sz="192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06585" y="1642110"/>
            <a:ext cx="5270500" cy="4473544"/>
          </a:xfrm>
        </p:spPr>
        <p:txBody>
          <a:bodyPr>
            <a:normAutofit/>
          </a:bodyPr>
          <a:lstStyle>
            <a:lvl1pPr>
              <a:defRPr sz="1920"/>
            </a:lvl1pPr>
            <a:lvl2pPr>
              <a:defRPr sz="192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76335" y="6216640"/>
            <a:ext cx="144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uk-UA" sz="144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55B59471-CF7E-204D-A28A-D6A4D093AA6B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0591" y="6069431"/>
            <a:ext cx="1764672" cy="58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82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2A4283-AAC8-4B15-8B4F-D5AF297D4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01EE9F-A310-46C8-9E6B-32DAA4E3B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40532D-2F85-4621-93EF-EF7FD8624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0059-64CF-46B0-A6EB-7CC51067E7F7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A5F601-3BA3-45EE-9C13-25C3A5004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0E357-EFD7-44F4-AFB8-28761C241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7C878-A465-46BE-8D12-5649C28F4B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417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C8442F-B910-43CD-AF1A-9EBB5D196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C636BB-9E8B-49EA-A66F-8AD982B41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7EFA3C-88E4-4291-B477-6124CE2DC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0059-64CF-46B0-A6EB-7CC51067E7F7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E9D7A5-CC20-4F7A-85F2-7B70421E6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694B47-E0DD-4924-95A3-2805583E1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7C878-A465-46BE-8D12-5649C28F4B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684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6D2B3-A30A-4AD0-83D8-B4B199C3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3547F-EAE4-4BAD-8C65-3AF525EF6D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EAEA4D-A2BB-48C9-B3F5-B1D95CFB48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A349D5-3AA9-442A-AD52-CC98F5B74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0059-64CF-46B0-A6EB-7CC51067E7F7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5A9F7-F166-4779-8073-0D4D4A8D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F5E510-4F59-4060-B1CD-FCEE36ABE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7C878-A465-46BE-8D12-5649C28F4B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613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08774-3143-45D8-A33E-7E3A28E8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295B8A-C469-4242-953E-32838AF00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20E193-3EA8-49EC-8384-0FFED24B7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C44281-E418-4093-B2B5-992C1E703C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B1D7B9-9AEE-497C-A259-23EF6778CB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75417CF-E331-44AC-B627-DFC346761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0059-64CF-46B0-A6EB-7CC51067E7F7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6B0015C-848F-49D6-A908-8E6367693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2673C9-C985-457A-B103-75015CCB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7C878-A465-46BE-8D12-5649C28F4B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53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B9F87-2B4B-42DB-A8FD-6BA16934C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B1A349A-C0B2-49BE-A810-62A5B069A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0059-64CF-46B0-A6EB-7CC51067E7F7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623D65E-E40E-48A0-BF41-A51D59C9B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214CDF5-D4D0-48E0-9687-D176F5337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7C878-A465-46BE-8D12-5649C28F4B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26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B31768-B48D-4FCB-8A09-E8E09E744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0059-64CF-46B0-A6EB-7CC51067E7F7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F57B5E-ACD6-4861-A2ED-2ADA3E498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E12FB5-E884-4027-9517-3FACD7A43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7C878-A465-46BE-8D12-5649C28F4B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702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846D44-3C3C-46DA-AAB0-BF369024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F3168D-B12B-42BA-9EB0-AC1DCDD79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AB895D-E0FA-4B57-9E9D-910F6F90E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9F68A3-15BF-43B3-A3B7-EF2A395FD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0059-64CF-46B0-A6EB-7CC51067E7F7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64843F-B140-44D4-A170-F3B9165F9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81E22A-44DB-428E-A548-CF76B84E3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7C878-A465-46BE-8D12-5649C28F4B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89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E274F-1396-4422-9DB7-52A95895F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A539B06-3A0D-425A-96CB-0BAC1F84C6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ABA9E2-67D7-4F44-8F1C-9B191C603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33ADF1-D25B-4463-B2BE-A1323EF8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0059-64CF-46B0-A6EB-7CC51067E7F7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3EC935-22F7-43EE-AE12-FBCFF4B81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1EAC78-1276-417E-BFAB-3F2C9E1B2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7C878-A465-46BE-8D12-5649C28F4B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3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F14BC1-8FB7-4D0A-AB9B-402BDAC0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239FD8-A3A1-498A-B49D-B7C1DDCF8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698440-DA56-4560-971F-DF83DE187D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60059-64CF-46B0-A6EB-7CC51067E7F7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AF025F-DBD4-4EEB-B98E-6DEB51EEF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260775-313F-4C5B-BD7B-920984225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7C878-A465-46BE-8D12-5649C28F4B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81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krasclp@mail.ru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D32CA2A7-62C6-41C6-817D-CE24CE5017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33535" y="4821863"/>
            <a:ext cx="9560052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Развитие системы ранней помощи в Красноярском крае:   обеспечение доступности услуг.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3C5D911A-11A1-4D71-BEA5-B6697AD1D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348" y="467217"/>
            <a:ext cx="6277589" cy="4551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/>
              <a:t>Красноярский центр</a:t>
            </a:r>
          </a:p>
          <a:p>
            <a:pPr marL="0" indent="0">
              <a:buNone/>
            </a:pPr>
            <a:r>
              <a:rPr lang="ru-RU" sz="4400" b="1" dirty="0"/>
              <a:t> лечебной педагогики</a:t>
            </a:r>
          </a:p>
          <a:p>
            <a:pPr marL="0" indent="0">
              <a:buNone/>
            </a:pPr>
            <a:r>
              <a:rPr lang="ru-RU" sz="4800" dirty="0"/>
              <a:t>_________________</a:t>
            </a:r>
          </a:p>
          <a:p>
            <a:pPr marL="0" indent="0">
              <a:buNone/>
            </a:pPr>
            <a:r>
              <a:rPr lang="ru-RU" sz="3200" dirty="0"/>
              <a:t>Региональная общественная организация</a:t>
            </a:r>
          </a:p>
        </p:txBody>
      </p:sp>
      <p:pic>
        <p:nvPicPr>
          <p:cNvPr id="7" name="Рисунок 6" descr="Изображение выглядит как текст, карт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97D8B5BA-5EB3-4B2E-AC7B-54D60D07A7D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78202" y="85271"/>
            <a:ext cx="6305885" cy="3641650"/>
          </a:xfrm>
          <a:prstGeom prst="rect">
            <a:avLst/>
          </a:prstGeom>
        </p:spPr>
      </p:pic>
      <p:pic>
        <p:nvPicPr>
          <p:cNvPr id="4" name="Рисунок 3" descr="Untitled-2">
            <a:extLst>
              <a:ext uri="{FF2B5EF4-FFF2-40B4-BE49-F238E27FC236}">
                <a16:creationId xmlns:a16="http://schemas.microsoft.com/office/drawing/2014/main" id="{E58EDAF0-D848-4545-AC67-2294EC8E8787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348" y="4614696"/>
            <a:ext cx="1270000" cy="1502567"/>
          </a:xfrm>
          <a:prstGeom prst="rect">
            <a:avLst/>
          </a:prstGeom>
          <a:noFill/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9BAA8FD9-69E2-4F8A-B367-055014D32CB5}"/>
              </a:ext>
            </a:extLst>
          </p:cNvPr>
          <p:cNvSpPr txBox="1">
            <a:spLocks/>
          </p:cNvSpPr>
          <p:nvPr/>
        </p:nvSpPr>
        <p:spPr>
          <a:xfrm>
            <a:off x="0" y="6310767"/>
            <a:ext cx="12192000" cy="461962"/>
          </a:xfrm>
          <a:prstGeom prst="rect">
            <a:avLst/>
          </a:prstGeom>
          <a:solidFill>
            <a:srgbClr val="D30547"/>
          </a:solidFill>
          <a:ln w="28575" cap="flat">
            <a:solidFill>
              <a:srgbClr val="D30547"/>
            </a:solidFill>
            <a:round/>
            <a:headEnd type="none" w="med" len="med"/>
            <a:tailEnd type="none" w="med" len="med"/>
          </a:ln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D30547"/>
              </a:buClr>
              <a:defRPr/>
            </a:pPr>
            <a:r>
              <a:rPr lang="ru-RU" sz="1687" b="1" dirty="0">
                <a:solidFill>
                  <a:srgbClr val="FFFFFF"/>
                </a:solidFill>
                <a:sym typeface="Helvetica Neue" pitchFamily="1" charset="0"/>
              </a:rPr>
              <a:t>Каждый ребенок имеет право на детство</a:t>
            </a:r>
          </a:p>
        </p:txBody>
      </p:sp>
    </p:spTree>
    <p:extLst>
      <p:ext uri="{BB962C8B-B14F-4D97-AF65-F5344CB8AC3E}">
        <p14:creationId xmlns:p14="http://schemas.microsoft.com/office/powerpoint/2010/main" val="2311751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536" y="548680"/>
            <a:ext cx="8291264" cy="864096"/>
          </a:xfrm>
        </p:spPr>
        <p:txBody>
          <a:bodyPr>
            <a:normAutofit fontScale="90000"/>
          </a:bodyPr>
          <a:lstStyle/>
          <a:p>
            <a:br>
              <a:rPr lang="ru-RU" sz="3200" b="1" dirty="0">
                <a:latin typeface="+mn-lt"/>
              </a:rPr>
            </a:br>
            <a:r>
              <a:rPr lang="ru-RU" sz="3200" b="1" dirty="0">
                <a:latin typeface="+mn-lt"/>
              </a:rPr>
              <a:t> </a:t>
            </a:r>
            <a:br>
              <a:rPr lang="ru-RU" sz="2400" i="1" dirty="0"/>
            </a:br>
            <a:r>
              <a:rPr lang="ru-RU" sz="2800" dirty="0"/>
              <a:t> </a:t>
            </a:r>
            <a:r>
              <a:rPr lang="ru-RU" sz="1800" dirty="0"/>
              <a:t> </a:t>
            </a:r>
            <a:r>
              <a:rPr lang="ru-RU" sz="2800" b="1" dirty="0">
                <a:latin typeface="+mn-lt"/>
              </a:rPr>
              <a:t> </a:t>
            </a:r>
            <a:endParaRPr lang="ru-RU" sz="2800" dirty="0"/>
          </a:p>
        </p:txBody>
      </p:sp>
      <p:pic>
        <p:nvPicPr>
          <p:cNvPr id="19459" name="Picture 3" descr="P101000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0" y="859667"/>
            <a:ext cx="5642312" cy="4074593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Рисунок 4" descr="Untitled-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4892" y="141902"/>
            <a:ext cx="478408" cy="54400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393300" y="187978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/>
              <a:t>«Красноярский центр лечебной педагогики»</a:t>
            </a:r>
            <a:r>
              <a:rPr lang="ru-RU" dirty="0">
                <a:ea typeface="Ebrima" pitchFamily="2" charset="0"/>
                <a:cs typeface="Ebrima" pitchFamily="2" charset="0"/>
              </a:rPr>
              <a:t> </a:t>
            </a:r>
            <a:br>
              <a:rPr lang="ru-RU" sz="1400" dirty="0">
                <a:ea typeface="Ebrima" pitchFamily="2" charset="0"/>
                <a:cs typeface="Ebrima" pitchFamily="2" charset="0"/>
              </a:rPr>
            </a:br>
            <a:r>
              <a:rPr lang="ru-RU" sz="1600" dirty="0">
                <a:ea typeface="Ebrima" pitchFamily="2" charset="0"/>
                <a:cs typeface="Ebrima" pitchFamily="2" charset="0"/>
              </a:rPr>
              <a:t>Региональная общественная организация </a:t>
            </a:r>
            <a:endParaRPr lang="ru-RU" sz="16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0" y="6309320"/>
            <a:ext cx="12192000" cy="482180"/>
          </a:xfrm>
          <a:prstGeom prst="rect">
            <a:avLst/>
          </a:prstGeom>
          <a:solidFill>
            <a:srgbClr val="D30547"/>
          </a:solidFill>
          <a:ln w="28575" cap="flat">
            <a:solidFill>
              <a:srgbClr val="D30547"/>
            </a:solidFill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D30547"/>
              </a:buClr>
              <a:buFont typeface="Helvetica Neue" pitchFamily="1" charset="0"/>
              <a:buNone/>
            </a:pPr>
            <a:r>
              <a:rPr lang="ru-RU" sz="1687" b="1">
                <a:solidFill>
                  <a:srgbClr val="FFFFFF"/>
                </a:solidFill>
                <a:sym typeface="Helvetica Neue" pitchFamily="1" charset="0"/>
              </a:rPr>
              <a:t>Каждый ребенок имеет право на детство</a:t>
            </a:r>
            <a:endParaRPr lang="ru-RU" sz="1687" b="1" dirty="0">
              <a:solidFill>
                <a:srgbClr val="FFFFFF"/>
              </a:solidFill>
              <a:sym typeface="Helvetica Neue" pitchFamily="1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5D0CA4-DA09-47E1-A0D1-F0DFA63C50D3}"/>
              </a:ext>
            </a:extLst>
          </p:cNvPr>
          <p:cNvSpPr/>
          <p:nvPr/>
        </p:nvSpPr>
        <p:spPr>
          <a:xfrm>
            <a:off x="7236400" y="1614872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Матвеева Оксана Михайловна,</a:t>
            </a:r>
            <a:endParaRPr lang="en-US" b="1" dirty="0"/>
          </a:p>
          <a:p>
            <a:pPr algn="r"/>
            <a:r>
              <a:rPr lang="ru-RU" dirty="0"/>
              <a:t> Председатель правления, психолог</a:t>
            </a:r>
            <a:endParaRPr lang="en-US" dirty="0"/>
          </a:p>
          <a:p>
            <a:pPr algn="r"/>
            <a:endParaRPr lang="ru-RU" dirty="0"/>
          </a:p>
          <a:p>
            <a:pPr algn="r"/>
            <a:endParaRPr lang="ru-RU" dirty="0"/>
          </a:p>
          <a:p>
            <a:pPr algn="r"/>
            <a:r>
              <a:rPr lang="ru-RU" dirty="0"/>
              <a:t>Город: Красноярск</a:t>
            </a:r>
          </a:p>
          <a:p>
            <a:pPr algn="r"/>
            <a:r>
              <a:rPr lang="ru-RU" dirty="0"/>
              <a:t>Телефон:</a:t>
            </a:r>
            <a:r>
              <a:rPr lang="en-US" dirty="0"/>
              <a:t> </a:t>
            </a:r>
            <a:r>
              <a:rPr lang="ru-RU" dirty="0" err="1"/>
              <a:t>р.т</a:t>
            </a:r>
            <a:r>
              <a:rPr lang="ru-RU" dirty="0"/>
              <a:t>: </a:t>
            </a:r>
            <a:r>
              <a:rPr lang="en-US" dirty="0"/>
              <a:t>+7 (391)299-42-42</a:t>
            </a:r>
            <a:endParaRPr lang="ru-RU" dirty="0"/>
          </a:p>
          <a:p>
            <a:pPr algn="r"/>
            <a:r>
              <a:rPr lang="en-US" dirty="0"/>
              <a:t>e-mail</a:t>
            </a:r>
            <a:r>
              <a:rPr lang="ru-RU" dirty="0"/>
              <a:t>: </a:t>
            </a:r>
            <a:r>
              <a:rPr lang="en-US" dirty="0">
                <a:hlinkClick r:id="rId5"/>
              </a:rPr>
              <a:t>krasclp@mail.ru</a:t>
            </a:r>
            <a:r>
              <a:rPr lang="en-US" dirty="0"/>
              <a:t>        www.kras-kids.ru</a:t>
            </a:r>
            <a:endParaRPr lang="ru-RU" dirty="0"/>
          </a:p>
          <a:p>
            <a:pPr algn="r"/>
            <a:r>
              <a:rPr lang="ru-RU" dirty="0"/>
              <a:t>,</a:t>
            </a:r>
            <a:r>
              <a:rPr lang="en-US" dirty="0"/>
              <a:t>   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0665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BF66AE0-AD6E-4A66-A30F-EA4474CD8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5706" y="98225"/>
            <a:ext cx="8331200" cy="2003037"/>
          </a:xfrm>
        </p:spPr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5291460-CB7F-4131-9C1F-0BEAC82B3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3381" y="3204296"/>
            <a:ext cx="1505857" cy="15362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1999г.</a:t>
            </a:r>
          </a:p>
          <a:p>
            <a:pPr algn="ctr"/>
            <a:r>
              <a:rPr lang="ru-RU" dirty="0"/>
              <a:t>РОО КЦЛП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B20EB68-FA6E-4E87-B320-EE8A92C1E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0011" y="3028283"/>
            <a:ext cx="1654628" cy="15362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2001г.</a:t>
            </a:r>
          </a:p>
          <a:p>
            <a:pPr algn="ctr"/>
            <a:r>
              <a:rPr lang="ru-RU" dirty="0"/>
              <a:t>«Служба ранней помощи»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E0A0123-60D3-48BF-AC79-16BDD3343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72398" y="2804118"/>
            <a:ext cx="1654628" cy="15362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2006г.</a:t>
            </a:r>
          </a:p>
          <a:p>
            <a:pPr algn="ctr"/>
            <a:r>
              <a:rPr lang="ru-RU" dirty="0"/>
              <a:t>Лучшая  НКО в городе</a:t>
            </a:r>
          </a:p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1569379-70DD-4854-8E17-EFA6B8E64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08603" y="2506104"/>
            <a:ext cx="1654628" cy="15362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2010г.</a:t>
            </a:r>
          </a:p>
          <a:p>
            <a:pPr algn="ctr"/>
            <a:r>
              <a:rPr lang="ru-RU" dirty="0"/>
              <a:t>Получение помещения. 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C06DF4F-B500-4140-B019-FE1FEF31FF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44808" y="2260138"/>
            <a:ext cx="1654628" cy="15362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2013г.</a:t>
            </a:r>
          </a:p>
          <a:p>
            <a:pPr algn="ctr"/>
            <a:r>
              <a:rPr lang="ru-RU" dirty="0"/>
              <a:t>Программа «Доступная среда»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AE681CD-88E1-4DF4-8C02-5984F60DC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70209" y="2008200"/>
            <a:ext cx="1654628" cy="15362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2018г.</a:t>
            </a:r>
          </a:p>
          <a:p>
            <a:pPr algn="ctr"/>
            <a:r>
              <a:rPr lang="ru-RU" dirty="0"/>
              <a:t>«Центр компетенций по ранней помощи»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7A89992-C6EE-4B82-B981-8C9B9F6E2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95610" y="1892709"/>
            <a:ext cx="1473059" cy="15362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2019г</a:t>
            </a:r>
            <a:r>
              <a:rPr lang="ru-RU" dirty="0"/>
              <a:t>.</a:t>
            </a:r>
          </a:p>
          <a:p>
            <a:pPr algn="ctr"/>
            <a:r>
              <a:rPr lang="ru-RU" dirty="0"/>
              <a:t> </a:t>
            </a:r>
          </a:p>
        </p:txBody>
      </p:sp>
      <p:sp>
        <p:nvSpPr>
          <p:cNvPr id="16" name="Стрелка: вверх 15">
            <a:extLst>
              <a:ext uri="{FF2B5EF4-FFF2-40B4-BE49-F238E27FC236}">
                <a16:creationId xmlns:a16="http://schemas.microsoft.com/office/drawing/2014/main" id="{075567C5-C052-4973-A797-2A5CBC76D866}"/>
              </a:ext>
            </a:extLst>
          </p:cNvPr>
          <p:cNvSpPr/>
          <p:nvPr/>
        </p:nvSpPr>
        <p:spPr>
          <a:xfrm rot="10800000">
            <a:off x="10867183" y="3429000"/>
            <a:ext cx="1001435" cy="984152"/>
          </a:xfrm>
          <a:prstGeom prst="upArrow">
            <a:avLst>
              <a:gd name="adj1" fmla="val 50000"/>
              <a:gd name="adj2" fmla="val 535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FC28CE8-1F08-4BAC-8112-B9DA09C1FB23}"/>
              </a:ext>
            </a:extLst>
          </p:cNvPr>
          <p:cNvSpPr/>
          <p:nvPr/>
        </p:nvSpPr>
        <p:spPr>
          <a:xfrm>
            <a:off x="4209094" y="4413152"/>
            <a:ext cx="7982906" cy="19085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/>
              <a:t>Системна подготовка специалистов по РП.</a:t>
            </a:r>
            <a:br>
              <a:rPr lang="ru-RU" sz="3200" b="1" dirty="0"/>
            </a:br>
            <a:r>
              <a:rPr lang="ru-RU" sz="3200" b="1" dirty="0"/>
              <a:t>Клиническая деятельность.</a:t>
            </a:r>
            <a:br>
              <a:rPr lang="ru-RU" sz="3200" b="1" dirty="0"/>
            </a:br>
            <a:r>
              <a:rPr lang="ru-RU" sz="3200" b="1" dirty="0"/>
              <a:t>Содействие созданию системы ранней помощи в Красноярском крае.</a:t>
            </a:r>
            <a:endParaRPr lang="ru-RU" sz="3200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7A146E6-BD22-451B-8D30-FE2093E6F3B9}"/>
              </a:ext>
            </a:extLst>
          </p:cNvPr>
          <p:cNvSpPr/>
          <p:nvPr/>
        </p:nvSpPr>
        <p:spPr>
          <a:xfrm>
            <a:off x="244002" y="106387"/>
            <a:ext cx="11554912" cy="17135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/>
              <a:t> </a:t>
            </a:r>
            <a:endParaRPr lang="ru-RU" sz="3200" dirty="0"/>
          </a:p>
        </p:txBody>
      </p:sp>
      <p:pic>
        <p:nvPicPr>
          <p:cNvPr id="3" name="Рисунок 2" descr="Изображение выглядит как человек, ребенок, внутренний, маленький&#10;&#10;Описание создано автоматически">
            <a:extLst>
              <a:ext uri="{FF2B5EF4-FFF2-40B4-BE49-F238E27FC236}">
                <a16:creationId xmlns:a16="http://schemas.microsoft.com/office/drawing/2014/main" id="{4B1723FA-A065-473D-AE1D-D46899EF05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86" y="302388"/>
            <a:ext cx="1886500" cy="1414875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стол, внутренний, ребенок&#10;&#10;Описание создано автоматически">
            <a:extLst>
              <a:ext uri="{FF2B5EF4-FFF2-40B4-BE49-F238E27FC236}">
                <a16:creationId xmlns:a16="http://schemas.microsoft.com/office/drawing/2014/main" id="{CA72207C-9360-4D3A-9EB4-DF5D4BE520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69" y="261842"/>
            <a:ext cx="2119628" cy="1418925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внутренний, стол, ребенок&#10;&#10;Описание создано автоматически">
            <a:extLst>
              <a:ext uri="{FF2B5EF4-FFF2-40B4-BE49-F238E27FC236}">
                <a16:creationId xmlns:a16="http://schemas.microsoft.com/office/drawing/2014/main" id="{079D98BE-6825-4447-AB46-2D3E3129AD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250" y="268017"/>
            <a:ext cx="2164922" cy="1449246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человек, малыш, сидит, мальчик&#10;&#10;Описание создано автоматически">
            <a:extLst>
              <a:ext uri="{FF2B5EF4-FFF2-40B4-BE49-F238E27FC236}">
                <a16:creationId xmlns:a16="http://schemas.microsoft.com/office/drawing/2014/main" id="{C0B5C03A-1947-4348-9268-5CF2BA388B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825" y="276331"/>
            <a:ext cx="2119628" cy="141892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41FABA2-ED30-4931-8C00-1ABA102737C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60968" y="279643"/>
            <a:ext cx="1869284" cy="1401963"/>
          </a:xfrm>
          <a:prstGeom prst="rect">
            <a:avLst/>
          </a:prstGeom>
        </p:spPr>
      </p:pic>
      <p:sp>
        <p:nvSpPr>
          <p:cNvPr id="24" name="Title 2">
            <a:extLst>
              <a:ext uri="{FF2B5EF4-FFF2-40B4-BE49-F238E27FC236}">
                <a16:creationId xmlns:a16="http://schemas.microsoft.com/office/drawing/2014/main" id="{068FF420-1240-4C1C-87B3-F656D01DABFD}"/>
              </a:ext>
            </a:extLst>
          </p:cNvPr>
          <p:cNvSpPr txBox="1">
            <a:spLocks/>
          </p:cNvSpPr>
          <p:nvPr/>
        </p:nvSpPr>
        <p:spPr>
          <a:xfrm>
            <a:off x="0" y="6422761"/>
            <a:ext cx="12192000" cy="461962"/>
          </a:xfrm>
          <a:prstGeom prst="rect">
            <a:avLst/>
          </a:prstGeom>
          <a:solidFill>
            <a:srgbClr val="D30547"/>
          </a:solidFill>
          <a:ln w="28575" cap="flat">
            <a:solidFill>
              <a:srgbClr val="D30547"/>
            </a:solidFill>
            <a:round/>
            <a:headEnd type="none" w="med" len="med"/>
            <a:tailEnd type="none" w="med" len="med"/>
          </a:ln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D30547"/>
              </a:buClr>
              <a:defRPr/>
            </a:pPr>
            <a:r>
              <a:rPr lang="ru-RU" sz="1687" b="1" dirty="0">
                <a:solidFill>
                  <a:srgbClr val="FFFFFF"/>
                </a:solidFill>
                <a:sym typeface="Helvetica Neue" pitchFamily="1" charset="0"/>
              </a:rPr>
              <a:t>Каждый ребенок имеет право на детство</a:t>
            </a: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0FB8EC0A-9642-4F64-A6FB-AE924C92D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54" y="6477013"/>
            <a:ext cx="382512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100" b="1" dirty="0"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r>
              <a:rPr lang="ru-RU" altLang="ru-RU" sz="11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«Красноярский центр лечебной педагогики»       </a:t>
            </a:r>
            <a:r>
              <a:rPr lang="ru-RU" altLang="ru-RU" sz="1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altLang="ru-RU" sz="1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Региональная общественная организация             </a:t>
            </a:r>
            <a:r>
              <a:rPr lang="ru-RU" altLang="ru-RU" sz="1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ru-RU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 descr="Untitled-2">
            <a:extLst>
              <a:ext uri="{FF2B5EF4-FFF2-40B4-BE49-F238E27FC236}">
                <a16:creationId xmlns:a16="http://schemas.microsoft.com/office/drawing/2014/main" id="{3E0364FF-CB5C-4D20-90CD-BB225185BE79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3086" y="6477013"/>
            <a:ext cx="349803" cy="3360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0038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C8F159-7DF6-4075-BC6F-D975BA397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151" y="188698"/>
            <a:ext cx="10261938" cy="613942"/>
          </a:xfrm>
        </p:spPr>
        <p:txBody>
          <a:bodyPr>
            <a:normAutofit fontScale="90000"/>
          </a:bodyPr>
          <a:lstStyle/>
          <a:p>
            <a:r>
              <a:rPr lang="ru-RU" altLang="ru-RU" b="1" dirty="0"/>
              <a:t>Ранняя помощь детям и семьям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63B64E-0614-4CEC-A847-9868A16C81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64172" y="6577734"/>
            <a:ext cx="3438660" cy="280266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A092C54-5825-4394-8E9E-FD7D2CEC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3832" y="1080347"/>
            <a:ext cx="6780679" cy="428413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dirty="0"/>
              <a:t>улучшение функционирования ребенка в естественных жизненных ситуациях  (ЕЖС);</a:t>
            </a:r>
          </a:p>
          <a:p>
            <a:pPr marL="0" indent="0">
              <a:buNone/>
              <a:defRPr/>
            </a:pPr>
            <a:endParaRPr lang="ru-RU" sz="800" dirty="0"/>
          </a:p>
          <a:p>
            <a:pPr>
              <a:defRPr/>
            </a:pPr>
            <a:r>
              <a:rPr lang="ru-RU" sz="2000" dirty="0"/>
              <a:t>повышение качества взаимодействия и отношений ребенка с родителями, другими непосредственно ухаживающими  за ребенком лицами, в семье;</a:t>
            </a:r>
          </a:p>
          <a:p>
            <a:pPr marL="0" indent="0">
              <a:buNone/>
              <a:defRPr/>
            </a:pPr>
            <a:endParaRPr lang="ru-RU" sz="800" dirty="0"/>
          </a:p>
          <a:p>
            <a:pPr>
              <a:defRPr/>
            </a:pPr>
            <a:r>
              <a:rPr lang="ru-RU" sz="2000" dirty="0"/>
              <a:t>повышение компетентности родителей и других непосредственно ухаживающими  за ребенком лиц  в вопросах развития и воспитания  ребенка;</a:t>
            </a:r>
          </a:p>
          <a:p>
            <a:pPr marL="0" indent="0">
              <a:buNone/>
              <a:defRPr/>
            </a:pPr>
            <a:endParaRPr lang="ru-RU" sz="800" dirty="0"/>
          </a:p>
          <a:p>
            <a:pPr>
              <a:defRPr/>
            </a:pPr>
            <a:r>
              <a:rPr lang="ru-RU" sz="2000" dirty="0"/>
              <a:t>включение ребенка в среду сверстников,  расширение социальных контактов ребенка и семьи, подготовка ребенка к  включению  его в сферу образования</a:t>
            </a:r>
          </a:p>
          <a:p>
            <a:pPr marL="0" indent="0">
              <a:buNone/>
            </a:pPr>
            <a:endParaRPr lang="ru-RU" sz="1900" dirty="0"/>
          </a:p>
          <a:p>
            <a:pPr marL="0" indent="0">
              <a:buNone/>
            </a:pPr>
            <a:endParaRPr lang="ru-RU" sz="1900" dirty="0"/>
          </a:p>
          <a:p>
            <a:endParaRPr lang="ru-RU" sz="19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75040DF-9895-4242-9AEF-BDCFEBF88FD0}"/>
              </a:ext>
            </a:extLst>
          </p:cNvPr>
          <p:cNvSpPr/>
          <p:nvPr/>
        </p:nvSpPr>
        <p:spPr>
          <a:xfrm>
            <a:off x="662222" y="1214425"/>
            <a:ext cx="36233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/>
              <a:t>Комплекс услуг оказываемых на </a:t>
            </a:r>
            <a:r>
              <a:rPr lang="ru-RU" sz="2800" b="1" dirty="0">
                <a:solidFill>
                  <a:srgbClr val="7030A0"/>
                </a:solidFill>
              </a:rPr>
              <a:t>междисциплинарной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/>
              <a:t>основе    детям и их семьям, направленных на: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7699C5-E04E-472C-9695-38897ABEF1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8730" y="4132037"/>
            <a:ext cx="4230991" cy="1707028"/>
          </a:xfrm>
          <a:prstGeom prst="rect">
            <a:avLst/>
          </a:prstGeom>
        </p:spPr>
      </p:pic>
      <p:pic>
        <p:nvPicPr>
          <p:cNvPr id="12" name="Рисунок 11" descr="Untitled-2">
            <a:extLst>
              <a:ext uri="{FF2B5EF4-FFF2-40B4-BE49-F238E27FC236}">
                <a16:creationId xmlns:a16="http://schemas.microsoft.com/office/drawing/2014/main" id="{35DB1CCA-3BD6-4E61-AED2-8CB6D0979632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4198" y="6600613"/>
            <a:ext cx="217541" cy="190870"/>
          </a:xfrm>
          <a:prstGeom prst="rect">
            <a:avLst/>
          </a:prstGeom>
          <a:noFill/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50966BFE-26FA-4B2C-A832-B23828B36CDB}"/>
              </a:ext>
            </a:extLst>
          </p:cNvPr>
          <p:cNvSpPr txBox="1">
            <a:spLocks/>
          </p:cNvSpPr>
          <p:nvPr/>
        </p:nvSpPr>
        <p:spPr>
          <a:xfrm>
            <a:off x="0" y="6049255"/>
            <a:ext cx="12192000" cy="461962"/>
          </a:xfrm>
          <a:prstGeom prst="rect">
            <a:avLst/>
          </a:prstGeom>
          <a:solidFill>
            <a:srgbClr val="D30547"/>
          </a:solidFill>
          <a:ln w="28575" cap="flat">
            <a:solidFill>
              <a:srgbClr val="D30547"/>
            </a:solidFill>
            <a:round/>
            <a:headEnd type="none" w="med" len="med"/>
            <a:tailEnd type="none" w="med" len="med"/>
          </a:ln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D30547"/>
              </a:buClr>
              <a:defRPr/>
            </a:pPr>
            <a:r>
              <a:rPr lang="ru-RU" sz="1687" b="1" dirty="0">
                <a:solidFill>
                  <a:srgbClr val="FFFFFF"/>
                </a:solidFill>
                <a:sym typeface="Helvetica Neue" pitchFamily="1" charset="0"/>
              </a:rPr>
              <a:t>Каждый ребенок имеет право на детство</a:t>
            </a:r>
          </a:p>
        </p:txBody>
      </p:sp>
    </p:spTree>
    <p:extLst>
      <p:ext uri="{BB962C8B-B14F-4D97-AF65-F5344CB8AC3E}">
        <p14:creationId xmlns:p14="http://schemas.microsoft.com/office/powerpoint/2010/main" val="1407807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450" y="1437466"/>
            <a:ext cx="10515600" cy="1325563"/>
          </a:xfrm>
        </p:spPr>
        <p:txBody>
          <a:bodyPr>
            <a:noAutofit/>
          </a:bodyPr>
          <a:lstStyle/>
          <a:p>
            <a:br>
              <a:rPr lang="ru-RU" dirty="0"/>
            </a:br>
            <a:r>
              <a:rPr lang="ru-RU" sz="2880" dirty="0"/>
              <a:t> </a:t>
            </a:r>
            <a:endParaRPr lang="en-US" sz="2160" dirty="0">
              <a:solidFill>
                <a:srgbClr val="0B3066"/>
              </a:solidFill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0" y="6165305"/>
            <a:ext cx="12191999" cy="626195"/>
          </a:xfrm>
          <a:prstGeom prst="rect">
            <a:avLst/>
          </a:prstGeom>
          <a:solidFill>
            <a:srgbClr val="D30547"/>
          </a:solidFill>
          <a:ln w="28575" cap="flat">
            <a:solidFill>
              <a:srgbClr val="D30547"/>
            </a:solidFill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D30547"/>
              </a:buClr>
              <a:buFont typeface="Helvetica Neue" pitchFamily="1" charset="0"/>
              <a:buNone/>
            </a:pPr>
            <a:r>
              <a:rPr lang="ru-RU" sz="1687" b="1">
                <a:solidFill>
                  <a:srgbClr val="FFFFFF"/>
                </a:solidFill>
                <a:sym typeface="Helvetica Neue" pitchFamily="1" charset="0"/>
              </a:rPr>
              <a:t>Каждый ребенок имеет право на детство</a:t>
            </a:r>
            <a:endParaRPr lang="ru-RU" sz="1687" b="1" dirty="0">
              <a:solidFill>
                <a:srgbClr val="FFFFFF"/>
              </a:solidFill>
              <a:sym typeface="Helvetica Neue" pitchFamily="1" charset="0"/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7A5DAA4F-8FA8-40AB-87EC-914A0F31CF16}"/>
              </a:ext>
            </a:extLst>
          </p:cNvPr>
          <p:cNvSpPr txBox="1">
            <a:spLocks/>
          </p:cNvSpPr>
          <p:nvPr/>
        </p:nvSpPr>
        <p:spPr>
          <a:xfrm>
            <a:off x="623409" y="324313"/>
            <a:ext cx="11276274" cy="5939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/>
              <a:t>  «</a:t>
            </a:r>
            <a:r>
              <a:rPr lang="ru-RU" b="1" dirty="0"/>
              <a:t>Центр компетенций  ранней помощи семье и детям»  2018г.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2B3D7D0-4CBB-495E-A167-E5A56B984B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003424"/>
              </p:ext>
            </p:extLst>
          </p:nvPr>
        </p:nvGraphicFramePr>
        <p:xfrm>
          <a:off x="241300" y="972870"/>
          <a:ext cx="11658383" cy="465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5000">
                  <a:extLst>
                    <a:ext uri="{9D8B030D-6E8A-4147-A177-3AD203B41FA5}">
                      <a16:colId xmlns:a16="http://schemas.microsoft.com/office/drawing/2014/main" val="1329190992"/>
                    </a:ext>
                  </a:extLst>
                </a:gridCol>
                <a:gridCol w="4048782">
                  <a:extLst>
                    <a:ext uri="{9D8B030D-6E8A-4147-A177-3AD203B41FA5}">
                      <a16:colId xmlns:a16="http://schemas.microsoft.com/office/drawing/2014/main" val="3749305146"/>
                    </a:ext>
                  </a:extLst>
                </a:gridCol>
                <a:gridCol w="4574601">
                  <a:extLst>
                    <a:ext uri="{9D8B030D-6E8A-4147-A177-3AD203B41FA5}">
                      <a16:colId xmlns:a16="http://schemas.microsoft.com/office/drawing/2014/main" val="88255035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Клиническая деятельность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Обучающий кластер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Методическая работа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7746888"/>
                  </a:ext>
                </a:extLst>
              </a:tr>
              <a:tr h="1518920">
                <a:tc>
                  <a:txBody>
                    <a:bodyPr/>
                    <a:lstStyle/>
                    <a:p>
                      <a:r>
                        <a:rPr lang="ru-RU" sz="2000" dirty="0"/>
                        <a:t> Оказание помощи семьям с детьми раннего возраста </a:t>
                      </a:r>
                      <a:r>
                        <a:rPr lang="ru-RU" sz="2000" i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Проведение обучающих семинаров по ранней помощи </a:t>
                      </a:r>
                      <a:r>
                        <a:rPr lang="ru-RU" sz="2000" i="1" dirty="0"/>
                        <a:t> </a:t>
                      </a:r>
                    </a:p>
                    <a:p>
                      <a:r>
                        <a:rPr lang="ru-RU" sz="1400" i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i="0" dirty="0"/>
                        <a:t>Формирование и накопление методических материалов в помощь специалистам создающихся Служб ранней помощи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748188"/>
                  </a:ext>
                </a:extLst>
              </a:tr>
              <a:tr h="2093499">
                <a:tc>
                  <a:txBody>
                    <a:bodyPr/>
                    <a:lstStyle/>
                    <a:p>
                      <a:r>
                        <a:rPr lang="ru-RU" sz="2000" dirty="0"/>
                        <a:t>База проведения </a:t>
                      </a:r>
                      <a:r>
                        <a:rPr lang="ru-RU" sz="2000" dirty="0" err="1"/>
                        <a:t>стажировочных</a:t>
                      </a:r>
                      <a:r>
                        <a:rPr lang="ru-RU" sz="2000" dirty="0"/>
                        <a:t> циклов для новых команд ранней помощи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Повышение компетенций специалистов в области оказания помощи семьям с детьми раннего возраста для действующих команд – 2 год обучения </a:t>
                      </a:r>
                      <a:r>
                        <a:rPr lang="ru-RU" sz="2000" i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Содействие созданию эффективной системы ранней помощи в Красноярском крае  </a:t>
                      </a:r>
                      <a:r>
                        <a:rPr lang="ru-RU" sz="2000" i="1" dirty="0"/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i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dirty="0"/>
                        <a:t>Содействие созданию в Красноярском крае профессионального сообщества специалистов в области ранней помощи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634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402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C8F159-7DF6-4075-BC6F-D975BA397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07" y="114792"/>
            <a:ext cx="5992149" cy="1441865"/>
          </a:xfrm>
        </p:spPr>
        <p:txBody>
          <a:bodyPr>
            <a:normAutofit fontScale="90000"/>
          </a:bodyPr>
          <a:lstStyle/>
          <a:p>
            <a:pPr algn="r"/>
            <a:r>
              <a:rPr lang="ru-RU" sz="4000" dirty="0">
                <a:solidFill>
                  <a:srgbClr val="002060"/>
                </a:solidFill>
              </a:rPr>
              <a:t> </a:t>
            </a:r>
            <a:r>
              <a:rPr lang="ru-RU" sz="4000" dirty="0">
                <a:solidFill>
                  <a:schemeClr val="accent5"/>
                </a:solidFill>
              </a:rPr>
              <a:t>Направление</a:t>
            </a:r>
            <a:br>
              <a:rPr lang="ru-RU" sz="4000" dirty="0">
                <a:solidFill>
                  <a:schemeClr val="accent5"/>
                </a:solidFill>
              </a:rPr>
            </a:br>
            <a:r>
              <a:rPr lang="ru-RU" sz="4000" dirty="0">
                <a:solidFill>
                  <a:schemeClr val="accent5"/>
                </a:solidFill>
              </a:rPr>
              <a:t>клиническая деятельность</a:t>
            </a:r>
            <a:br>
              <a:rPr lang="ru-RU" sz="4000" dirty="0">
                <a:solidFill>
                  <a:schemeClr val="accent5"/>
                </a:solidFill>
              </a:rPr>
            </a:br>
            <a:r>
              <a:rPr lang="ru-RU" sz="4000" dirty="0">
                <a:solidFill>
                  <a:schemeClr val="accent5"/>
                </a:solidFill>
              </a:rPr>
              <a:t>«Ранняя помощь»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092C54-5825-4394-8E9E-FD7D2CEC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321" y="2264229"/>
            <a:ext cx="5665579" cy="3538762"/>
          </a:xfrm>
        </p:spPr>
        <p:txBody>
          <a:bodyPr anchor="ctr">
            <a:normAutofit fontScale="77500" lnSpcReduction="2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Уникальная</a:t>
            </a:r>
          </a:p>
          <a:p>
            <a:r>
              <a:rPr lang="ru-RU" dirty="0">
                <a:solidFill>
                  <a:srgbClr val="002060"/>
                </a:solidFill>
              </a:rPr>
              <a:t>На основе МКФ</a:t>
            </a:r>
          </a:p>
          <a:p>
            <a:r>
              <a:rPr lang="ru-RU" dirty="0">
                <a:solidFill>
                  <a:srgbClr val="002060"/>
                </a:solidFill>
              </a:rPr>
              <a:t>Партнерство, активность и самостоятельность в ЕЖС</a:t>
            </a:r>
          </a:p>
          <a:p>
            <a:pPr marL="0" indent="0">
              <a:buNone/>
            </a:pPr>
            <a:r>
              <a:rPr lang="ru-RU" dirty="0"/>
              <a:t>___________________________________</a:t>
            </a:r>
          </a:p>
          <a:p>
            <a:r>
              <a:rPr lang="ru-RU" dirty="0"/>
              <a:t>Активно развивается в учреждениях социальной защиты</a:t>
            </a:r>
          </a:p>
          <a:p>
            <a:r>
              <a:rPr lang="ru-RU" dirty="0">
                <a:solidFill>
                  <a:srgbClr val="002060"/>
                </a:solidFill>
              </a:rPr>
              <a:t>Нуждается в надведомственной поддержке</a:t>
            </a:r>
          </a:p>
          <a:p>
            <a:pPr marL="0" indent="0">
              <a:buNone/>
            </a:pPr>
            <a:r>
              <a:rPr lang="ru-RU" dirty="0"/>
              <a:t>   442 - ФЗ</a:t>
            </a:r>
          </a:p>
          <a:p>
            <a:pPr marL="0" indent="0">
              <a:buNone/>
            </a:pPr>
            <a:r>
              <a:rPr lang="ru-RU" dirty="0"/>
              <a:t>   Потребность в межведомственном участии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63B64E-0614-4CEC-A847-9868A16C81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7622" y="6456949"/>
            <a:ext cx="5834378" cy="475529"/>
          </a:xfrm>
          <a:prstGeom prst="rect">
            <a:avLst/>
          </a:prstGeom>
        </p:spPr>
      </p:pic>
      <p:pic>
        <p:nvPicPr>
          <p:cNvPr id="7" name="Рисунок 6" descr="Untitled-2">
            <a:extLst>
              <a:ext uri="{FF2B5EF4-FFF2-40B4-BE49-F238E27FC236}">
                <a16:creationId xmlns:a16="http://schemas.microsoft.com/office/drawing/2014/main" id="{8BE6C8EE-2444-4E40-9563-C4B495E05470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26737" y="6599278"/>
            <a:ext cx="217541" cy="190870"/>
          </a:xfrm>
          <a:prstGeom prst="rect">
            <a:avLst/>
          </a:prstGeom>
          <a:noFill/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8421C476-A828-4603-87CC-4EF48F23B8D7}"/>
              </a:ext>
            </a:extLst>
          </p:cNvPr>
          <p:cNvSpPr txBox="1">
            <a:spLocks/>
          </p:cNvSpPr>
          <p:nvPr/>
        </p:nvSpPr>
        <p:spPr>
          <a:xfrm>
            <a:off x="88900" y="5944555"/>
            <a:ext cx="12192000" cy="461962"/>
          </a:xfrm>
          <a:prstGeom prst="rect">
            <a:avLst/>
          </a:prstGeom>
          <a:solidFill>
            <a:srgbClr val="D30547"/>
          </a:solidFill>
          <a:ln w="28575" cap="flat">
            <a:solidFill>
              <a:srgbClr val="D30547"/>
            </a:solidFill>
            <a:round/>
            <a:headEnd type="none" w="med" len="med"/>
            <a:tailEnd type="none" w="med" len="med"/>
          </a:ln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D30547"/>
              </a:buClr>
              <a:defRPr/>
            </a:pPr>
            <a:r>
              <a:rPr lang="ru-RU" sz="1687" b="1" dirty="0">
                <a:solidFill>
                  <a:srgbClr val="FFFFFF"/>
                </a:solidFill>
                <a:sym typeface="Helvetica Neue" pitchFamily="1" charset="0"/>
              </a:rPr>
              <a:t>Каждый ребенок имеет право на детство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F427F2-C9AB-432C-9895-8C74B015072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3855" y="232538"/>
            <a:ext cx="3704115" cy="27780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4E5BC4-9305-42B7-B8CC-04F556553AF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23855" y="3152188"/>
            <a:ext cx="3730830" cy="249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43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C8F159-7DF6-4075-BC6F-D975BA397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68" y="430477"/>
            <a:ext cx="6730274" cy="1550723"/>
          </a:xfrm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r"/>
            <a:r>
              <a:rPr lang="ru-RU" dirty="0">
                <a:solidFill>
                  <a:schemeClr val="accent1"/>
                </a:solidFill>
              </a:rPr>
              <a:t>направление «Обучение специалистов РП»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092C54-5825-4394-8E9E-FD7D2CEC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40" y="2033307"/>
            <a:ext cx="6377769" cy="389260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Подготовлена команда тренеров</a:t>
            </a:r>
          </a:p>
          <a:p>
            <a:r>
              <a:rPr lang="ru-RU" dirty="0"/>
              <a:t>Клиническая база для </a:t>
            </a:r>
            <a:r>
              <a:rPr lang="ru-RU" dirty="0" err="1"/>
              <a:t>стажировочной</a:t>
            </a:r>
            <a:r>
              <a:rPr lang="ru-RU" dirty="0"/>
              <a:t> площадки</a:t>
            </a:r>
          </a:p>
          <a:p>
            <a:pPr marL="0" indent="0">
              <a:buNone/>
            </a:pPr>
            <a:r>
              <a:rPr lang="ru-RU" dirty="0"/>
              <a:t>Базовый курс «Организационные основы ранней помощи».</a:t>
            </a:r>
          </a:p>
          <a:p>
            <a:pPr marL="0" indent="0">
              <a:buNone/>
            </a:pPr>
            <a:r>
              <a:rPr lang="ru-RU" dirty="0"/>
              <a:t>Повышение компетенций специалистов, в том числе по узким специальностям</a:t>
            </a:r>
            <a:endParaRPr lang="ru-RU" sz="2200" dirty="0"/>
          </a:p>
          <a:p>
            <a:endParaRPr lang="ru-RU" sz="2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3B86D4-6AF0-489B-9F05-C27AAD0A39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77236" y="6577734"/>
            <a:ext cx="3438660" cy="280266"/>
          </a:xfrm>
          <a:prstGeom prst="rect">
            <a:avLst/>
          </a:prstGeom>
        </p:spPr>
      </p:pic>
      <p:pic>
        <p:nvPicPr>
          <p:cNvPr id="7" name="Рисунок 6" descr="Untitled-2">
            <a:extLst>
              <a:ext uri="{FF2B5EF4-FFF2-40B4-BE49-F238E27FC236}">
                <a16:creationId xmlns:a16="http://schemas.microsoft.com/office/drawing/2014/main" id="{F537E274-1F33-43CC-A939-DBB5DD4A8C0B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63446" y="6622432"/>
            <a:ext cx="217541" cy="190870"/>
          </a:xfrm>
          <a:prstGeom prst="rect">
            <a:avLst/>
          </a:prstGeom>
          <a:noFill/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0BE16CAE-F00A-4512-8599-DED119966258}"/>
              </a:ext>
            </a:extLst>
          </p:cNvPr>
          <p:cNvSpPr txBox="1">
            <a:spLocks/>
          </p:cNvSpPr>
          <p:nvPr/>
        </p:nvSpPr>
        <p:spPr>
          <a:xfrm>
            <a:off x="0" y="6206618"/>
            <a:ext cx="12192000" cy="359616"/>
          </a:xfrm>
          <a:prstGeom prst="rect">
            <a:avLst/>
          </a:prstGeom>
          <a:solidFill>
            <a:srgbClr val="D30547"/>
          </a:solidFill>
          <a:ln w="28575" cap="flat">
            <a:solidFill>
              <a:srgbClr val="D30547"/>
            </a:solidFill>
            <a:round/>
            <a:headEnd type="none" w="med" len="med"/>
            <a:tailEnd type="none" w="med" len="med"/>
          </a:ln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D30547"/>
              </a:buClr>
              <a:defRPr/>
            </a:pPr>
            <a:r>
              <a:rPr lang="ru-RU" sz="1687" b="1" dirty="0">
                <a:solidFill>
                  <a:srgbClr val="FFFFFF"/>
                </a:solidFill>
                <a:sym typeface="Helvetica Neue" pitchFamily="1" charset="0"/>
              </a:rPr>
              <a:t>Каждый ребенок имеет право на детство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30A080-6A9F-4C1F-A4FF-D336388158B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28130" y="3154045"/>
            <a:ext cx="3929743" cy="29473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6FBA7B-2A06-4A9D-A8C3-08739918D89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28130" y="435429"/>
            <a:ext cx="3929743" cy="263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11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C8F159-7DF6-4075-BC6F-D975BA397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4" y="256306"/>
            <a:ext cx="6607629" cy="1256808"/>
          </a:xfrm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r"/>
            <a:r>
              <a:rPr lang="ru-RU" sz="3400" dirty="0">
                <a:solidFill>
                  <a:schemeClr val="accent1"/>
                </a:solidFill>
              </a:rPr>
              <a:t>Направление </a:t>
            </a:r>
            <a:br>
              <a:rPr lang="ru-RU" sz="3400" dirty="0">
                <a:solidFill>
                  <a:schemeClr val="accent1"/>
                </a:solidFill>
              </a:rPr>
            </a:br>
            <a:r>
              <a:rPr lang="ru-RU" sz="3400" dirty="0">
                <a:solidFill>
                  <a:schemeClr val="accent1"/>
                </a:solidFill>
              </a:rPr>
              <a:t>«Сопровождение становления деятельности СРП»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092C54-5825-4394-8E9E-FD7D2CEC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86" y="2362200"/>
            <a:ext cx="4637314" cy="3425631"/>
          </a:xfrm>
        </p:spPr>
        <p:txBody>
          <a:bodyPr anchor="ctr">
            <a:normAutofit fontScale="25000" lnSpcReduction="20000"/>
          </a:bodyPr>
          <a:lstStyle/>
          <a:p>
            <a:endParaRPr lang="ru-RU" sz="2400" dirty="0"/>
          </a:p>
          <a:p>
            <a:endParaRPr lang="ru-RU" sz="2400" dirty="0"/>
          </a:p>
          <a:p>
            <a:pPr marL="0" indent="0">
              <a:buNone/>
            </a:pPr>
            <a:r>
              <a:rPr lang="ru-RU" sz="7000" dirty="0"/>
              <a:t>Уникальная </a:t>
            </a:r>
          </a:p>
          <a:p>
            <a:pPr marL="0" indent="0">
              <a:buNone/>
            </a:pPr>
            <a:r>
              <a:rPr lang="ru-RU" sz="7000" dirty="0"/>
              <a:t>Деятельность ЦК РП</a:t>
            </a:r>
          </a:p>
          <a:p>
            <a:pPr marL="0" indent="0">
              <a:buNone/>
            </a:pPr>
            <a:endParaRPr lang="ru-RU" sz="7000" dirty="0"/>
          </a:p>
          <a:p>
            <a:pPr marL="0" indent="0">
              <a:buNone/>
            </a:pPr>
            <a:r>
              <a:rPr lang="ru-RU" sz="7000" dirty="0"/>
              <a:t>1 уровень. </a:t>
            </a:r>
          </a:p>
          <a:p>
            <a:pPr marL="0" indent="0">
              <a:buNone/>
            </a:pPr>
            <a:r>
              <a:rPr lang="ru-RU" sz="7000" dirty="0"/>
              <a:t> Алгоритм сопровождения деятельности СРП  </a:t>
            </a:r>
          </a:p>
          <a:p>
            <a:pPr marL="0" indent="0">
              <a:buNone/>
            </a:pPr>
            <a:r>
              <a:rPr lang="ru-RU" sz="7000" dirty="0"/>
              <a:t>Мониторинг и оценка деятельности СРП</a:t>
            </a:r>
          </a:p>
          <a:p>
            <a:pPr marL="0" indent="0">
              <a:buNone/>
            </a:pPr>
            <a:r>
              <a:rPr lang="ru-RU" sz="7000" dirty="0"/>
              <a:t>Нуждается в стандартизации</a:t>
            </a:r>
          </a:p>
          <a:p>
            <a:pPr marL="0" indent="0">
              <a:buNone/>
            </a:pPr>
            <a:endParaRPr lang="ru-RU" sz="7000" dirty="0"/>
          </a:p>
          <a:p>
            <a:pPr marL="0" indent="0">
              <a:buNone/>
            </a:pPr>
            <a:r>
              <a:rPr lang="ru-RU" sz="7000" dirty="0"/>
              <a:t>2 уровень.</a:t>
            </a:r>
          </a:p>
          <a:p>
            <a:pPr marL="0" indent="0">
              <a:buNone/>
            </a:pPr>
            <a:r>
              <a:rPr lang="ru-RU" sz="7000" dirty="0"/>
              <a:t>Общее видение системы РП в крае</a:t>
            </a:r>
          </a:p>
          <a:p>
            <a:pPr marL="0" indent="0">
              <a:buNone/>
            </a:pPr>
            <a:r>
              <a:rPr lang="ru-RU" sz="7000" dirty="0"/>
              <a:t>Принятие управленческих решений по обеспечению деятельности системы РП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/>
              <a:t> 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152959-1BC9-4C33-A4D7-D5656D3B47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77236" y="6577734"/>
            <a:ext cx="3438660" cy="280266"/>
          </a:xfrm>
          <a:prstGeom prst="rect">
            <a:avLst/>
          </a:prstGeom>
        </p:spPr>
      </p:pic>
      <p:pic>
        <p:nvPicPr>
          <p:cNvPr id="11" name="Рисунок 10" descr="Untitled-2">
            <a:extLst>
              <a:ext uri="{FF2B5EF4-FFF2-40B4-BE49-F238E27FC236}">
                <a16:creationId xmlns:a16="http://schemas.microsoft.com/office/drawing/2014/main" id="{9D144411-9E26-468B-BCA9-C529C8667685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4785" y="6573573"/>
            <a:ext cx="217541" cy="190870"/>
          </a:xfrm>
          <a:prstGeom prst="rect">
            <a:avLst/>
          </a:prstGeom>
          <a:noFill/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9396E038-135A-4EDC-8B66-9B9C59BB447E}"/>
              </a:ext>
            </a:extLst>
          </p:cNvPr>
          <p:cNvSpPr txBox="1">
            <a:spLocks/>
          </p:cNvSpPr>
          <p:nvPr/>
        </p:nvSpPr>
        <p:spPr>
          <a:xfrm>
            <a:off x="0" y="6000787"/>
            <a:ext cx="12192000" cy="461962"/>
          </a:xfrm>
          <a:prstGeom prst="rect">
            <a:avLst/>
          </a:prstGeom>
          <a:solidFill>
            <a:srgbClr val="D30547"/>
          </a:solidFill>
          <a:ln w="28575" cap="flat">
            <a:solidFill>
              <a:srgbClr val="D30547"/>
            </a:solidFill>
            <a:round/>
            <a:headEnd type="none" w="med" len="med"/>
            <a:tailEnd type="none" w="med" len="med"/>
          </a:ln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D30547"/>
              </a:buClr>
              <a:defRPr/>
            </a:pPr>
            <a:r>
              <a:rPr lang="ru-RU" sz="1687" b="1" dirty="0">
                <a:solidFill>
                  <a:srgbClr val="FFFFFF"/>
                </a:solidFill>
                <a:sym typeface="Helvetica Neue" pitchFamily="1" charset="0"/>
              </a:rPr>
              <a:t>Каждый ребенок имеет право на детство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01D61C-C866-45DD-A63D-15F9B70EA2E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5455" y="288963"/>
            <a:ext cx="3932261" cy="26337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2027FB-F151-4F7B-A99A-FD4E1B7C564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715454" y="3044899"/>
            <a:ext cx="3932261" cy="283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52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FCCB0E-1025-4822-B191-3FDA6324B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11" y="477914"/>
            <a:ext cx="10515600" cy="609539"/>
          </a:xfrm>
        </p:spPr>
        <p:txBody>
          <a:bodyPr>
            <a:normAutofit fontScale="90000"/>
          </a:bodyPr>
          <a:lstStyle/>
          <a:p>
            <a:pPr>
              <a:lnSpc>
                <a:spcPts val="3500"/>
              </a:lnSpc>
            </a:pPr>
            <a:r>
              <a:rPr lang="ru-RU" sz="3100" dirty="0"/>
              <a:t> </a:t>
            </a:r>
            <a:r>
              <a:rPr lang="ru-RU" sz="3100" b="1" dirty="0"/>
              <a:t>Что сейчас?</a:t>
            </a:r>
            <a:br>
              <a:rPr lang="ru-RU" sz="2700" b="1" dirty="0"/>
            </a:br>
            <a:r>
              <a:rPr lang="ru-RU" sz="2700" b="1" dirty="0"/>
              <a:t> </a:t>
            </a:r>
            <a:endParaRPr lang="ru-RU" dirty="0"/>
          </a:p>
        </p:txBody>
      </p:sp>
      <p:sp>
        <p:nvSpPr>
          <p:cNvPr id="5122" name="Объект 2">
            <a:extLst>
              <a:ext uri="{FF2B5EF4-FFF2-40B4-BE49-F238E27FC236}">
                <a16:creationId xmlns:a16="http://schemas.microsoft.com/office/drawing/2014/main" id="{A66A2173-8AD4-41DD-8277-4791577559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58283"/>
            <a:ext cx="10515600" cy="46186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2000" b="1" dirty="0"/>
              <a:t> </a:t>
            </a:r>
            <a:endParaRPr lang="ru-RU" altLang="ru-RU" sz="2400" b="1" dirty="0"/>
          </a:p>
          <a:p>
            <a:pPr marL="0" indent="0" algn="r">
              <a:buNone/>
            </a:pPr>
            <a:r>
              <a:rPr lang="en-US" altLang="ru-RU" sz="1800" dirty="0">
                <a:latin typeface="Helvetica Neue"/>
              </a:rPr>
              <a:t> </a:t>
            </a:r>
            <a:endParaRPr lang="ru-RU" altLang="ru-RU" sz="1800" dirty="0">
              <a:latin typeface="Helvetica Neue"/>
            </a:endParaRPr>
          </a:p>
          <a:p>
            <a:pPr marL="0" indent="0" algn="ctr">
              <a:buNone/>
            </a:pPr>
            <a:endParaRPr lang="ru-RU" altLang="ru-RU" sz="2400" b="1" dirty="0"/>
          </a:p>
          <a:p>
            <a:pPr marL="0" indent="0" algn="ctr">
              <a:buNone/>
            </a:pPr>
            <a:endParaRPr lang="ru-RU" altLang="ru-RU" sz="2400" dirty="0"/>
          </a:p>
          <a:p>
            <a:pPr marL="0" indent="0" algn="r">
              <a:buNone/>
            </a:pPr>
            <a:r>
              <a:rPr lang="ru-RU" dirty="0">
                <a:latin typeface="Helvetica Neue" pitchFamily="1" charset="0"/>
              </a:rPr>
              <a:t> </a:t>
            </a:r>
          </a:p>
          <a:p>
            <a:pPr marL="0" indent="0" algn="ctr">
              <a:buNone/>
            </a:pPr>
            <a:endParaRPr lang="ru-RU" altLang="ru-RU" b="1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EFAA1BC8-BCBA-4E80-8A16-C40E90152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124" name="Rectangle 8">
            <a:extLst>
              <a:ext uri="{FF2B5EF4-FFF2-40B4-BE49-F238E27FC236}">
                <a16:creationId xmlns:a16="http://schemas.microsoft.com/office/drawing/2014/main" id="{1127BAC0-3A63-4423-BDA5-4EA101B2B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567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5125" name="Рисунок 3" descr="Untitled-2">
            <a:extLst>
              <a:ext uri="{FF2B5EF4-FFF2-40B4-BE49-F238E27FC236}">
                <a16:creationId xmlns:a16="http://schemas.microsoft.com/office/drawing/2014/main" id="{A3ABB4EF-E63F-43B1-A32F-FDB02880A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208" y="6506293"/>
            <a:ext cx="239713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9">
            <a:extLst>
              <a:ext uri="{FF2B5EF4-FFF2-40B4-BE49-F238E27FC236}">
                <a16:creationId xmlns:a16="http://schemas.microsoft.com/office/drawing/2014/main" id="{4C4C0F1B-F61F-4C89-811F-76D66CE17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6756" y="6441645"/>
            <a:ext cx="58324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100" b="1" dirty="0">
                <a:ea typeface="Calibri" panose="020F0502020204030204" pitchFamily="34" charset="0"/>
                <a:cs typeface="Times New Roman" panose="02020603050405020304" pitchFamily="18" charset="0"/>
              </a:rPr>
              <a:t>                       «Красноярский центр лечебной педагогики»       </a:t>
            </a:r>
            <a:r>
              <a:rPr lang="ru-RU" alt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г. Красноярск, Воронова, 27-300</a:t>
            </a:r>
            <a:br>
              <a:rPr lang="ru-RU" alt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100" dirty="0"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Региональная общественная организация             </a:t>
            </a:r>
            <a:r>
              <a:rPr lang="ru-RU" alt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8(391)299-42-42   </a:t>
            </a:r>
            <a:r>
              <a:rPr lang="en-US" alt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www</a:t>
            </a:r>
            <a:r>
              <a:rPr lang="ru-RU" alt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ru-RU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kras</a:t>
            </a:r>
            <a:r>
              <a:rPr lang="ru-RU" alt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alt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kids</a:t>
            </a:r>
            <a:r>
              <a:rPr lang="ru-RU" alt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ru-RU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endParaRPr lang="en-US" altLang="ru-RU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5D82FA57-4A65-4CE5-A1D0-42A6435C0596}"/>
              </a:ext>
            </a:extLst>
          </p:cNvPr>
          <p:cNvSpPr txBox="1">
            <a:spLocks/>
          </p:cNvSpPr>
          <p:nvPr/>
        </p:nvSpPr>
        <p:spPr>
          <a:xfrm>
            <a:off x="674701" y="6147957"/>
            <a:ext cx="11043821" cy="293688"/>
          </a:xfrm>
          <a:prstGeom prst="rect">
            <a:avLst/>
          </a:prstGeom>
          <a:solidFill>
            <a:srgbClr val="D30547"/>
          </a:solidFill>
          <a:ln w="28575" cap="flat">
            <a:solidFill>
              <a:srgbClr val="D30547"/>
            </a:solidFill>
            <a:round/>
            <a:headEnd type="none" w="med" len="med"/>
            <a:tailEnd type="none" w="med" len="med"/>
          </a:ln>
        </p:spPr>
        <p:txBody>
          <a:bodyPr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D30547"/>
              </a:buClr>
              <a:defRPr/>
            </a:pPr>
            <a:r>
              <a:rPr lang="ru-RU" sz="1687" b="1" dirty="0">
                <a:solidFill>
                  <a:srgbClr val="FFFFFF"/>
                </a:solidFill>
                <a:sym typeface="Helvetica Neue" pitchFamily="1" charset="0"/>
              </a:rPr>
              <a:t>Каждый ребенок имеет право на детство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2541D1A-0EB2-4850-8D28-0DDF5D974524}"/>
              </a:ext>
            </a:extLst>
          </p:cNvPr>
          <p:cNvSpPr txBox="1">
            <a:spLocks/>
          </p:cNvSpPr>
          <p:nvPr/>
        </p:nvSpPr>
        <p:spPr>
          <a:xfrm>
            <a:off x="436563" y="1026042"/>
            <a:ext cx="6950569" cy="5175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5100" dirty="0"/>
              <a:t>Определены  учреждения в 20 территориях края, в которых   предоставляется услуга «ранняя помощь». </a:t>
            </a:r>
          </a:p>
          <a:p>
            <a:pPr>
              <a:defRPr/>
            </a:pPr>
            <a:r>
              <a:rPr lang="ru-RU" sz="5100" dirty="0"/>
              <a:t>Проведена  подготовка специалистов СРП: обучение, </a:t>
            </a:r>
            <a:r>
              <a:rPr lang="ru-RU" sz="5100" dirty="0" err="1"/>
              <a:t>супервизии</a:t>
            </a:r>
            <a:r>
              <a:rPr lang="ru-RU" sz="5100" dirty="0"/>
              <a:t>, сопровождение.    </a:t>
            </a:r>
          </a:p>
          <a:p>
            <a:pPr>
              <a:defRPr/>
            </a:pPr>
            <a:r>
              <a:rPr lang="ru-RU" sz="5100" dirty="0"/>
              <a:t>Опора на «Методические рекомендации </a:t>
            </a:r>
            <a:r>
              <a:rPr lang="ru-RU" sz="5100" dirty="0" err="1"/>
              <a:t>поорганизации</a:t>
            </a:r>
            <a:r>
              <a:rPr lang="ru-RU" sz="5100" dirty="0"/>
              <a:t>  ранней помощи» разработанные и принятые в профессиональном сообществе специалистов РП  </a:t>
            </a:r>
          </a:p>
          <a:p>
            <a:pPr>
              <a:defRPr/>
            </a:pPr>
            <a:r>
              <a:rPr lang="ru-RU" sz="5100" dirty="0"/>
              <a:t>Определены и используются бланки документации. (</a:t>
            </a:r>
            <a:r>
              <a:rPr lang="ru-RU" sz="5100" i="1" dirty="0"/>
              <a:t>Для работы в СРП и для сбора статистических данных</a:t>
            </a:r>
            <a:r>
              <a:rPr lang="ru-RU" sz="5100" dirty="0"/>
              <a:t>).  </a:t>
            </a:r>
          </a:p>
          <a:p>
            <a:pPr>
              <a:defRPr/>
            </a:pPr>
            <a:r>
              <a:rPr lang="ru-RU" sz="5100" dirty="0"/>
              <a:t>Возможность методической поддержки:  АНО ДПО Санкт-Петербургский Институт раннего вмешательства», РБО Центр лечебной педагогики г. Москва,  Ассоциация раннего вмешательства</a:t>
            </a:r>
          </a:p>
          <a:p>
            <a:pPr marL="0" indent="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/>
            </a:pPr>
            <a:endParaRPr lang="en-US" sz="45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E45AB3-EF07-4C73-AE07-88C6637887C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44756" y="772066"/>
            <a:ext cx="4020132" cy="20540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B88B16-C379-4E0B-8FE4-9E27987501B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37239" y="2938651"/>
            <a:ext cx="4020132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11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75920"/>
          </a:xfrm>
        </p:spPr>
        <p:txBody>
          <a:bodyPr>
            <a:normAutofit fontScale="90000"/>
          </a:bodyPr>
          <a:lstStyle/>
          <a:p>
            <a:r>
              <a:rPr lang="ru-RU" dirty="0"/>
              <a:t>   </a:t>
            </a:r>
            <a:r>
              <a:rPr lang="ru-RU" sz="2400" b="1" dirty="0"/>
              <a:t>Сложности.                                                             Что улучшит ситуацию? Что делать?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6948" y="741046"/>
            <a:ext cx="5683152" cy="522557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b="1" dirty="0"/>
              <a:t> Организация работы по оказанию услуг РП в учреждениях социальной защиты</a:t>
            </a:r>
          </a:p>
          <a:p>
            <a:pPr>
              <a:buNone/>
            </a:pPr>
            <a:r>
              <a:rPr lang="ru-RU" sz="1400" dirty="0"/>
              <a:t>      -потребность в выделенной комплексной услуги «ранняя помощь» – создание условий для деятельности и оказании услуг   пока в режиме грантовых программ (доп. Нагрузка на специалистов социальных центров)</a:t>
            </a:r>
          </a:p>
          <a:p>
            <a:pPr>
              <a:buNone/>
            </a:pPr>
            <a:r>
              <a:rPr lang="ru-RU" sz="1400" dirty="0"/>
              <a:t>         -отчетность  - не учтено в муниципальном задании – не считается работа с семьей,  практически работа добровольная и параллельная – соответственно, не достаточно эффективная.</a:t>
            </a:r>
          </a:p>
          <a:p>
            <a:pPr>
              <a:buNone/>
            </a:pPr>
            <a:r>
              <a:rPr lang="ru-RU" sz="1400" b="1" dirty="0"/>
              <a:t>     -  </a:t>
            </a:r>
            <a:r>
              <a:rPr lang="ru-RU" sz="1400" dirty="0"/>
              <a:t>порядок межведомственного взаимодействия  на уровне районов зависит от личных связей</a:t>
            </a:r>
          </a:p>
          <a:p>
            <a:pPr>
              <a:buNone/>
            </a:pPr>
            <a:r>
              <a:rPr lang="ru-RU" sz="1400" b="1" dirty="0"/>
              <a:t>Система подготовки специалистов и условия.  </a:t>
            </a:r>
            <a:endParaRPr lang="ru-RU" sz="1400" dirty="0"/>
          </a:p>
          <a:p>
            <a:pPr>
              <a:buNone/>
            </a:pPr>
            <a:r>
              <a:rPr lang="ru-RU" sz="1400" dirty="0"/>
              <a:t>       – программы обучения  разработаны ИРАВ,  (практико-ориентированное обучение) </a:t>
            </a:r>
          </a:p>
          <a:p>
            <a:pPr>
              <a:buNone/>
            </a:pPr>
            <a:r>
              <a:rPr lang="ru-RU" sz="1400" dirty="0"/>
              <a:t>       - целесообразна подготовка специалистов новых специальностей–эрготерапевта и физического терапевта, специалиста по ранней альтернативной коммуникации </a:t>
            </a:r>
          </a:p>
          <a:p>
            <a:pPr>
              <a:buNone/>
            </a:pPr>
            <a:r>
              <a:rPr lang="ru-RU" sz="1400" dirty="0"/>
              <a:t>       –создание   профессионального сообщества, методического</a:t>
            </a:r>
            <a:r>
              <a:rPr lang="en-US" sz="1400" dirty="0"/>
              <a:t> </a:t>
            </a:r>
            <a:r>
              <a:rPr lang="ru-RU" sz="1400" dirty="0"/>
              <a:t>объединения  – соответственно есть возможность обсуждать , осваивать новый опыт, делится своим, говорить на одном профессиональном языке</a:t>
            </a:r>
          </a:p>
          <a:p>
            <a:pPr>
              <a:buNone/>
            </a:pPr>
            <a:r>
              <a:rPr lang="ru-RU" sz="1400" dirty="0"/>
              <a:t>        </a:t>
            </a: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9E74E0-ACAF-4F9E-ADBF-2E94B5156FE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083300" y="1065060"/>
            <a:ext cx="5683152" cy="5225575"/>
          </a:xfrm>
        </p:spPr>
        <p:txBody>
          <a:bodyPr>
            <a:normAutofit fontScale="92500"/>
          </a:bodyPr>
          <a:lstStyle/>
          <a:p>
            <a:r>
              <a:rPr lang="ru-RU" sz="2400" dirty="0"/>
              <a:t>Создание координационного совета (надведомственного) при губернаторе края.</a:t>
            </a:r>
          </a:p>
          <a:p>
            <a:r>
              <a:rPr lang="ru-RU" sz="2400" dirty="0"/>
              <a:t>Межведомственное взаимодействие по созданию системы ранней помощи в крае (не формальное, с учетом технологии РП</a:t>
            </a:r>
          </a:p>
          <a:p>
            <a:r>
              <a:rPr lang="ru-RU" sz="2400" dirty="0"/>
              <a:t>Создание ресурсного центра по РП                  </a:t>
            </a:r>
            <a:r>
              <a:rPr lang="ru-RU" sz="2400" i="1" dirty="0"/>
              <a:t>(на данном этапе: «Центра Компетенций по РП») </a:t>
            </a:r>
          </a:p>
          <a:p>
            <a:r>
              <a:rPr lang="ru-RU" b="1" dirty="0"/>
              <a:t>Развитие системы ранней помощи в стране требует объединения усилий специалистов, обмена информацией, обсуждения успешных практик ранней помощи, обсуждение вопросов подготовки кадров для системы ранней помощи, обсуждение вопросов межведомственного взаимодействия, обеспечения доступности услуг в различных территориях.   </a:t>
            </a:r>
          </a:p>
          <a:p>
            <a:endParaRPr lang="ru-RU" sz="2400" i="1" dirty="0"/>
          </a:p>
          <a:p>
            <a:endParaRPr lang="ru-RU" sz="2400" i="1" dirty="0"/>
          </a:p>
        </p:txBody>
      </p:sp>
      <p:pic>
        <p:nvPicPr>
          <p:cNvPr id="10" name="Рисунок 9" descr="Untitled-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6857" y="6347632"/>
            <a:ext cx="257834" cy="208280"/>
          </a:xfrm>
          <a:prstGeom prst="rect">
            <a:avLst/>
          </a:prstGeom>
          <a:noFill/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0" y="6284110"/>
            <a:ext cx="12192000" cy="343400"/>
          </a:xfrm>
          <a:prstGeom prst="rect">
            <a:avLst/>
          </a:prstGeom>
          <a:solidFill>
            <a:srgbClr val="D30547"/>
          </a:solidFill>
          <a:ln w="28575" cap="flat">
            <a:solidFill>
              <a:srgbClr val="D30547"/>
            </a:solidFill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D30547"/>
              </a:buClr>
              <a:buFont typeface="Helvetica Neue" pitchFamily="1" charset="0"/>
              <a:buNone/>
            </a:pPr>
            <a:r>
              <a:rPr lang="ru-RU" sz="1687" b="1">
                <a:solidFill>
                  <a:srgbClr val="FFFFFF"/>
                </a:solidFill>
                <a:sym typeface="Helvetica Neue" pitchFamily="1" charset="0"/>
              </a:rPr>
              <a:t>Каждый ребенок имеет право на детство</a:t>
            </a:r>
            <a:endParaRPr lang="ru-RU" sz="1687" b="1" dirty="0">
              <a:solidFill>
                <a:srgbClr val="FFFFFF"/>
              </a:solidFill>
              <a:sym typeface="Helvetica Neue" pitchFamily="1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B4877106-DFFB-4176-84EE-7F4800C2A86B}"/>
              </a:ext>
            </a:extLst>
          </p:cNvPr>
          <p:cNvSpPr txBox="1">
            <a:spLocks/>
          </p:cNvSpPr>
          <p:nvPr/>
        </p:nvSpPr>
        <p:spPr>
          <a:xfrm>
            <a:off x="0" y="6165548"/>
            <a:ext cx="12192000" cy="461962"/>
          </a:xfrm>
          <a:prstGeom prst="rect">
            <a:avLst/>
          </a:prstGeom>
          <a:solidFill>
            <a:srgbClr val="D30547"/>
          </a:solidFill>
          <a:ln w="28575" cap="flat">
            <a:solidFill>
              <a:srgbClr val="D30547"/>
            </a:solidFill>
            <a:round/>
            <a:headEnd type="none" w="med" len="med"/>
            <a:tailEnd type="none" w="med" len="med"/>
          </a:ln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D30547"/>
              </a:buClr>
              <a:defRPr/>
            </a:pPr>
            <a:r>
              <a:rPr lang="ru-RU" sz="1687" b="1" dirty="0">
                <a:solidFill>
                  <a:srgbClr val="FFFFFF"/>
                </a:solidFill>
                <a:sym typeface="Helvetica Neue" pitchFamily="1" charset="0"/>
              </a:rPr>
              <a:t>Каждый ребенок имеет право на детство</a:t>
            </a:r>
          </a:p>
        </p:txBody>
      </p:sp>
    </p:spTree>
    <p:extLst>
      <p:ext uri="{BB962C8B-B14F-4D97-AF65-F5344CB8AC3E}">
        <p14:creationId xmlns:p14="http://schemas.microsoft.com/office/powerpoint/2010/main" val="6405552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1539</Words>
  <Application>Microsoft Office PowerPoint</Application>
  <PresentationFormat>Широкоэкранный</PresentationFormat>
  <Paragraphs>177</Paragraphs>
  <Slides>10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Helvetica Neue</vt:lpstr>
      <vt:lpstr>Тема Office</vt:lpstr>
      <vt:lpstr>Презентация PowerPoint</vt:lpstr>
      <vt:lpstr> </vt:lpstr>
      <vt:lpstr>Ранняя помощь детям и семьям </vt:lpstr>
      <vt:lpstr>  </vt:lpstr>
      <vt:lpstr> Направление клиническая деятельность «Ранняя помощь»</vt:lpstr>
      <vt:lpstr>направление «Обучение специалистов РП»</vt:lpstr>
      <vt:lpstr>Направление  «Сопровождение становления деятельности СРП»</vt:lpstr>
      <vt:lpstr> Что сейчас?  </vt:lpstr>
      <vt:lpstr>   Сложности.                                                             Что улучшит ситуацию? Что делать?</vt:lpstr>
      <vt:lpstr>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системы ранней помощи в Красноярском крае:   обеспечение доступности услуг.</dc:title>
  <dc:creator>Матвеева Оксана</dc:creator>
  <cp:lastModifiedBy>Екатерина Мурадян</cp:lastModifiedBy>
  <cp:revision>25</cp:revision>
  <dcterms:created xsi:type="dcterms:W3CDTF">2019-02-16T16:43:57Z</dcterms:created>
  <dcterms:modified xsi:type="dcterms:W3CDTF">2019-03-20T14:14:00Z</dcterms:modified>
</cp:coreProperties>
</file>