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9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3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6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49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0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7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5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2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8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66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8B040-B70E-4305-88A3-7F7463854585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1AD3-450D-45B1-8E18-B5ABAA404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40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832513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Первичный приём – первая встреча с семьей (наблюдение, беседа с семьей)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53" y="1787857"/>
            <a:ext cx="11368585" cy="5070143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ru-RU" sz="3200" dirty="0"/>
              <a:t>Описываем </a:t>
            </a:r>
            <a:r>
              <a:rPr lang="ru-RU" sz="3200" b="1" dirty="0"/>
              <a:t>возможности ребенка</a:t>
            </a:r>
            <a:r>
              <a:rPr lang="ru-RU" sz="3200" dirty="0"/>
              <a:t>: </a:t>
            </a:r>
            <a:r>
              <a:rPr lang="ru-RU" sz="3200" i="1" dirty="0"/>
              <a:t>как строит отношения с другими людьми; как происходит коммуникация; какие игровые интересы и предпочтения; речевые возможности; как осваивает пространство и инструменты; особенности сенсомоторного и эмоционального развития; регуляция и </a:t>
            </a:r>
            <a:r>
              <a:rPr lang="ru-RU" sz="3200" i="1" dirty="0" err="1"/>
              <a:t>саморегуляция</a:t>
            </a:r>
            <a:r>
              <a:rPr lang="ru-RU" sz="3200" i="1" dirty="0"/>
              <a:t> поведения.</a:t>
            </a:r>
            <a:endParaRPr lang="ru-RU" sz="3200" dirty="0"/>
          </a:p>
          <a:p>
            <a:pPr marL="457200" indent="-457200" algn="l">
              <a:buAutoNum type="arabicPeriod"/>
            </a:pPr>
            <a:r>
              <a:rPr lang="ru-RU" sz="3200" dirty="0"/>
              <a:t>Описываем </a:t>
            </a:r>
            <a:r>
              <a:rPr lang="ru-RU" sz="3200" b="1" dirty="0"/>
              <a:t>особенности развития </a:t>
            </a:r>
            <a:r>
              <a:rPr lang="ru-RU" sz="3200" dirty="0"/>
              <a:t>ребенка: темп, сенсорные и моторные ограничения/предпочтения, наличие приступов…</a:t>
            </a:r>
          </a:p>
          <a:p>
            <a:pPr marL="457200" indent="-457200" algn="l">
              <a:buAutoNum type="arabicPeriod"/>
            </a:pPr>
            <a:r>
              <a:rPr lang="ru-RU" sz="3200" dirty="0"/>
              <a:t>Постановка </a:t>
            </a:r>
            <a:r>
              <a:rPr lang="ru-RU" sz="3200" b="1" dirty="0"/>
              <a:t>задач</a:t>
            </a:r>
            <a:r>
              <a:rPr lang="ru-RU" sz="3200" dirty="0"/>
              <a:t>, подбор </a:t>
            </a:r>
            <a:r>
              <a:rPr lang="ru-RU" sz="3200" b="1" dirty="0"/>
              <a:t>игр</a:t>
            </a:r>
            <a:r>
              <a:rPr lang="ru-RU" sz="3200" dirty="0"/>
              <a:t> под решение конкретных задач</a:t>
            </a:r>
          </a:p>
          <a:p>
            <a:pPr marL="457200" indent="-457200" algn="l">
              <a:buAutoNum type="arabicPeriod"/>
            </a:pPr>
            <a:r>
              <a:rPr lang="ru-RU" sz="3200" dirty="0"/>
              <a:t> Построение предварительного психолого-педагогического </a:t>
            </a:r>
            <a:r>
              <a:rPr lang="ru-RU" sz="3200" b="1" dirty="0"/>
              <a:t>маршрута (</a:t>
            </a:r>
            <a:r>
              <a:rPr lang="ru-RU" sz="3200" dirty="0"/>
              <a:t>инд. занятия, подготовка к саду/к группе) – осуществление маршрута – усложнение цепочки сред (</a:t>
            </a:r>
            <a:r>
              <a:rPr lang="ru-RU" sz="3200" b="1" dirty="0"/>
              <a:t>средовой подход)</a:t>
            </a:r>
          </a:p>
          <a:p>
            <a:pPr marL="457200" indent="-457200" algn="l">
              <a:buAutoNum type="arabicPeriod"/>
            </a:pPr>
            <a:endParaRPr lang="ru-RU" sz="3200" dirty="0"/>
          </a:p>
          <a:p>
            <a:pPr marL="457200" indent="-457200" algn="l">
              <a:buAutoNum type="arabicPeriod"/>
            </a:pPr>
            <a:endParaRPr lang="ru-RU" dirty="0"/>
          </a:p>
          <a:p>
            <a:pPr marL="457200" indent="-457200" algn="l">
              <a:buAutoNum type="arabicPeriod"/>
            </a:pPr>
            <a:endParaRPr lang="ru-RU" i="1" dirty="0"/>
          </a:p>
          <a:p>
            <a:pPr marL="342900" indent="-342900" algn="l"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830" y="1"/>
            <a:ext cx="10344150" cy="8001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1116964"/>
            <a:ext cx="7063740" cy="4780915"/>
          </a:xfrm>
        </p:spPr>
      </p:pic>
    </p:spTree>
    <p:extLst>
      <p:ext uri="{BB962C8B-B14F-4D97-AF65-F5344CB8AC3E}">
        <p14:creationId xmlns:p14="http://schemas.microsoft.com/office/powerpoint/2010/main" val="2953559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62782"/>
            <a:ext cx="10774680" cy="109712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1071244"/>
            <a:ext cx="7315200" cy="5009515"/>
          </a:xfrm>
        </p:spPr>
      </p:pic>
    </p:spTree>
    <p:extLst>
      <p:ext uri="{BB962C8B-B14F-4D97-AF65-F5344CB8AC3E}">
        <p14:creationId xmlns:p14="http://schemas.microsoft.com/office/powerpoint/2010/main" val="22482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2831"/>
            <a:ext cx="10515600" cy="777921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Критерии готовности к саду – маршрут с точки зрения средового подхода (вариант 1 – с сопровождением)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023582"/>
            <a:ext cx="11354937" cy="5691117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ru-RU" sz="4200" dirty="0"/>
              <a:t>На индивидуальных игровых занятиях ребёнок осваивает отношения «</a:t>
            </a:r>
            <a:r>
              <a:rPr lang="ru-RU" sz="4200" b="1" dirty="0"/>
              <a:t>делать что-либо по очереди с педагогом». </a:t>
            </a:r>
            <a:r>
              <a:rPr lang="ru-RU" sz="4200" dirty="0"/>
              <a:t>Возникает диалог, очередность, вариации в играх</a:t>
            </a:r>
            <a:r>
              <a:rPr lang="ru-RU" sz="4200" b="1" dirty="0"/>
              <a:t>. Педагог </a:t>
            </a:r>
            <a:r>
              <a:rPr lang="ru-RU" sz="4200" dirty="0"/>
              <a:t>может выступать в качестве </a:t>
            </a:r>
            <a:r>
              <a:rPr lang="ru-RU" sz="4200" b="1" dirty="0"/>
              <a:t>сопровождающего</a:t>
            </a:r>
            <a:r>
              <a:rPr lang="ru-RU" sz="4200" dirty="0"/>
              <a:t> для </a:t>
            </a:r>
            <a:r>
              <a:rPr lang="ru-RU" sz="4200" b="1" dirty="0"/>
              <a:t>этого ребенка в группе</a:t>
            </a:r>
            <a:r>
              <a:rPr lang="ru-RU" sz="4200" dirty="0"/>
              <a:t>. Выбирается небольшое по времени, понятное по смыслу для ребенка и соответствующее его сенсорным и темповым возможностям событие (свободная игра или, наоборот, структурированное занятие).</a:t>
            </a:r>
          </a:p>
          <a:p>
            <a:pPr marL="514350" indent="-514350">
              <a:buAutoNum type="arabicPeriod"/>
            </a:pPr>
            <a:r>
              <a:rPr lang="ru-RU" sz="4200" dirty="0"/>
              <a:t>В группе ребенок </a:t>
            </a:r>
            <a:r>
              <a:rPr lang="ru-RU" sz="4200" b="1" dirty="0"/>
              <a:t>осваивает структуру занятий</a:t>
            </a:r>
            <a:r>
              <a:rPr lang="ru-RU" sz="4200" dirty="0"/>
              <a:t>, начинает с помощью сопровождающего </a:t>
            </a:r>
            <a:r>
              <a:rPr lang="ru-RU" sz="4200" b="1" dirty="0"/>
              <a:t>ориентироваться на ведущего </a:t>
            </a:r>
            <a:r>
              <a:rPr lang="ru-RU" sz="4200" dirty="0"/>
              <a:t>занятие, ориентироваться в самом занятии; выдерживать </a:t>
            </a:r>
            <a:r>
              <a:rPr lang="ru-RU" sz="4200" b="1" dirty="0" err="1"/>
              <a:t>психо</a:t>
            </a:r>
            <a:r>
              <a:rPr lang="ru-RU" sz="4200" b="1" dirty="0"/>
              <a:t>-эмоциональную нагрузку</a:t>
            </a:r>
            <a:r>
              <a:rPr lang="ru-RU" sz="4200" dirty="0"/>
              <a:t> внутри групповых занятий.</a:t>
            </a:r>
          </a:p>
          <a:p>
            <a:pPr marL="514350" indent="-514350">
              <a:buAutoNum type="arabicPeriod"/>
            </a:pPr>
            <a:r>
              <a:rPr lang="ru-RU" sz="4200" dirty="0"/>
              <a:t>Ребенок </a:t>
            </a:r>
            <a:r>
              <a:rPr lang="ru-RU" sz="4200" b="1" dirty="0"/>
              <a:t>с сопровождающим приходит в группу детского сада </a:t>
            </a:r>
            <a:r>
              <a:rPr lang="ru-RU" sz="4200" dirty="0"/>
              <a:t>– с начала на небольшое время, сопровождающий в новой среде, более сложно организованной, снова помогает ребенку сориентироваться внутри отношений </a:t>
            </a:r>
            <a:r>
              <a:rPr lang="ru-RU" sz="4200" dirty="0">
                <a:solidFill>
                  <a:srgbClr val="FF0000"/>
                </a:solidFill>
              </a:rPr>
              <a:t>«ребенок – воспитатель»</a:t>
            </a:r>
            <a:r>
              <a:rPr lang="ru-RU" sz="42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4200" dirty="0">
                <a:solidFill>
                  <a:schemeClr val="accent6">
                    <a:lumMod val="50000"/>
                  </a:schemeClr>
                </a:solidFill>
              </a:rPr>
              <a:t>«ребенок – занятие», </a:t>
            </a:r>
            <a:r>
              <a:rPr lang="ru-RU" sz="4200" dirty="0">
                <a:solidFill>
                  <a:schemeClr val="accent5">
                    <a:lumMod val="50000"/>
                  </a:schemeClr>
                </a:solidFill>
              </a:rPr>
              <a:t>«ребенок – другие дети»</a:t>
            </a:r>
            <a:r>
              <a:rPr lang="ru-RU" sz="4200" dirty="0"/>
              <a:t>; отслеживает, когда ребенок устал и ему нужен отдых.</a:t>
            </a:r>
          </a:p>
          <a:p>
            <a:pPr marL="514350" indent="-514350">
              <a:buAutoNum type="arabicPeriod"/>
            </a:pPr>
            <a:r>
              <a:rPr lang="ru-RU" sz="4200" b="1" dirty="0"/>
              <a:t>Передача отношений</a:t>
            </a:r>
            <a:r>
              <a:rPr lang="ru-RU" sz="4200" dirty="0"/>
              <a:t>: когда ребенок начал опираться на воспитателя, сопровождающий может отойти на дистанцию, побыв в группе еще небольшое время в качестве возможной опоры. На этом этапе ребенок уже соотносит свои желания и желания других детей, учитывает их, с ним можно договориться, обозначив необходимую границу.</a:t>
            </a:r>
          </a:p>
          <a:p>
            <a:pPr marL="514350" indent="-514350">
              <a:buAutoNum type="arabicPeriod"/>
            </a:pPr>
            <a:r>
              <a:rPr lang="ru-RU" sz="4200" b="1" dirty="0"/>
              <a:t>Ребенок посещает группу сада без сопровождающего</a:t>
            </a:r>
            <a:r>
              <a:rPr lang="ru-RU" sz="4200" dirty="0"/>
              <a:t>. Разработан коррекционный маршрут (необходимые индивидуальные занятия, поставлены на данный момент задачи по развитию отношений с другими детьми с учетом этапов развития этих отношений, и задачи по развитию отношений «ребенок – воспитатель» и «ребенок- занятие»). Есть </a:t>
            </a:r>
            <a:r>
              <a:rPr lang="ru-RU" sz="4200" b="1" dirty="0"/>
              <a:t>ответственный за психолого-педагогический маршрут ребенка. Проводится периодически контроль за выполнением задач и коррекция маршрута.</a:t>
            </a:r>
          </a:p>
          <a:p>
            <a:pPr marL="514350" indent="-514350">
              <a:buAutoNum type="arabicPeriod"/>
            </a:pPr>
            <a:endParaRPr lang="ru-RU" sz="1800" dirty="0"/>
          </a:p>
          <a:p>
            <a:pPr marL="514350" indent="-514350">
              <a:buAutoNum type="arabicPeriod"/>
            </a:pPr>
            <a:endParaRPr lang="ru-RU" sz="1800" dirty="0"/>
          </a:p>
          <a:p>
            <a:pPr marL="514350" indent="-514350">
              <a:buAutoNum type="arabicPeriod"/>
            </a:pPr>
            <a:endParaRPr lang="ru-RU" sz="1800" dirty="0"/>
          </a:p>
          <a:p>
            <a:pPr marL="514350" indent="-514350">
              <a:buAutoNum type="arabicPeriod"/>
            </a:pPr>
            <a:endParaRPr lang="ru-RU" sz="1800" dirty="0"/>
          </a:p>
          <a:p>
            <a:pPr marL="514350" indent="-514350">
              <a:buAutoNum type="arabicPeriod"/>
            </a:pPr>
            <a:endParaRPr lang="ru-RU" sz="1800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17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88074" y="269592"/>
            <a:ext cx="10515600" cy="4810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88074" y="1852920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/>
              <a:t>Индивидуальная игра </a:t>
            </a:r>
          </a:p>
          <a:p>
            <a:r>
              <a:rPr lang="ru-RU" sz="3600" dirty="0"/>
              <a:t>Группа с игроком</a:t>
            </a:r>
          </a:p>
          <a:p>
            <a:r>
              <a:rPr lang="ru-RU" sz="3600" dirty="0"/>
              <a:t>Сад с игроком или другим психологом, вступившим в отношения с ребенком</a:t>
            </a:r>
          </a:p>
          <a:p>
            <a:r>
              <a:rPr lang="ru-RU" sz="3600" dirty="0"/>
              <a:t>Ребенок в саду – без сопровождения, успешно интегрирован</a:t>
            </a:r>
          </a:p>
        </p:txBody>
      </p:sp>
    </p:spTree>
    <p:extLst>
      <p:ext uri="{BB962C8B-B14F-4D97-AF65-F5344CB8AC3E}">
        <p14:creationId xmlns:p14="http://schemas.microsoft.com/office/powerpoint/2010/main" val="28598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Адаптация к группе сада (вариант 2 – без сопровождения)</a:t>
            </a:r>
            <a:br>
              <a:rPr lang="ru-RU" sz="3200" dirty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Ребенок </a:t>
            </a:r>
            <a:r>
              <a:rPr lang="ru-RU" b="1" dirty="0"/>
              <a:t>уже может соотноситься с желаниями других детей</a:t>
            </a:r>
            <a:r>
              <a:rPr lang="ru-RU" dirty="0"/>
              <a:t>, с ним можно договориться, проведя необходимую границу: «ты хочешь бросать мячики, но тут ребята построили город. Здесь не бросай, а вот тут – можно». Тогда поведение ребенка может регулироваться воспитателем, если у него есть ресурсы для этого.</a:t>
            </a:r>
          </a:p>
          <a:p>
            <a:pPr marL="514350" indent="-514350">
              <a:buAutoNum type="arabicPeriod"/>
            </a:pPr>
            <a:r>
              <a:rPr lang="ru-RU" dirty="0"/>
              <a:t>Психолого-педагогическая комиссия разрабатывает маршрут ребенка в саду – какие групповые занятия и индивидуальные он будет посещать, какие задачи на них будут решаться.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Есть </a:t>
            </a:r>
            <a:r>
              <a:rPr lang="ru-RU" b="1" dirty="0"/>
              <a:t>ответственный за психолого-педагогический маршрут ребенка.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39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Создание интегративной среды в саду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/>
              <a:t>Сопровождающий помогает ребенку войти в пространство общих игр, деятельности, от игры рядом – к совместной игре.</a:t>
            </a:r>
          </a:p>
          <a:p>
            <a:pPr marL="514350" indent="-514350">
              <a:buAutoNum type="arabicPeriod"/>
            </a:pPr>
            <a:r>
              <a:rPr lang="ru-RU" dirty="0"/>
              <a:t>Воспитатель группы создает условия для входа ребенка в общее занятие/игру, ориентирует ребенка, поддерживает его, предлагает игры, которые были бы интересны всем детям (сенсорные, подвижные). Социальный комментарий помогает детям замечать, наблюдать, лучше понимать ребенка с ОВЗ.</a:t>
            </a:r>
          </a:p>
          <a:p>
            <a:pPr marL="514350" indent="-514350">
              <a:buAutoNum type="arabicPeriod"/>
            </a:pPr>
            <a:r>
              <a:rPr lang="ru-RU" dirty="0"/>
              <a:t>Задача – чтобы ребенок смог оказаться внутри детского коллектива, быть его частью, как любой другой ребенок. При этом потребности всех детей группы должны быть реализованы.</a:t>
            </a:r>
          </a:p>
        </p:txBody>
      </p:sp>
    </p:spTree>
    <p:extLst>
      <p:ext uri="{BB962C8B-B14F-4D97-AF65-F5344CB8AC3E}">
        <p14:creationId xmlns:p14="http://schemas.microsoft.com/office/powerpoint/2010/main" val="261758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ru-RU" dirty="0"/>
              <a:t>Реальная ситуация в садах (из бесед с родителями на первичном приеме)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1234440"/>
            <a:ext cx="10759440" cy="53035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b="1" dirty="0"/>
              <a:t>     Стихийная интеграция:</a:t>
            </a:r>
          </a:p>
          <a:p>
            <a:pPr marL="0" indent="0">
              <a:buNone/>
            </a:pPr>
            <a:r>
              <a:rPr lang="ru-RU" sz="3200" dirty="0"/>
              <a:t>     - </a:t>
            </a:r>
            <a:r>
              <a:rPr lang="ru-RU" sz="3200" b="1" dirty="0"/>
              <a:t>условия для интеграции не создаются </a:t>
            </a:r>
            <a:r>
              <a:rPr lang="ru-RU" sz="3200" dirty="0"/>
              <a:t>(ребенок посещает группу без сопровождения, маршрут не прописан, задачи не поставлены), все страдают (ребенок, дети, воспитатель)</a:t>
            </a:r>
          </a:p>
          <a:p>
            <a:pPr marL="0" indent="0">
              <a:buNone/>
            </a:pPr>
            <a:r>
              <a:rPr lang="ru-RU" sz="3200" dirty="0"/>
              <a:t>      - условия для интеграции созданы частично (психолог сада на некоторых занятиях сопровождает ребенка)</a:t>
            </a:r>
          </a:p>
          <a:p>
            <a:pPr marL="0" indent="0">
              <a:buNone/>
            </a:pPr>
            <a:r>
              <a:rPr lang="ru-RU" sz="3200" dirty="0"/>
              <a:t>     Ребенок чувствует себя одиноким, воспитателям сложно вести занятие и уделять внимание ребенку, в результате осваиваются, в основном, режимные моменты. </a:t>
            </a:r>
          </a:p>
          <a:p>
            <a:pPr marL="0" indent="0">
              <a:buNone/>
            </a:pPr>
            <a:r>
              <a:rPr lang="ru-RU" sz="3200" dirty="0"/>
              <a:t>      - ребенок с ОВЗ в саду есть, а подробная </a:t>
            </a:r>
            <a:r>
              <a:rPr lang="ru-RU" sz="3200" b="1" dirty="0"/>
              <a:t>программа психолого-педагогической помощи не составлена</a:t>
            </a:r>
            <a:r>
              <a:rPr lang="ru-RU" sz="3200" dirty="0"/>
              <a:t>, </a:t>
            </a:r>
            <a:r>
              <a:rPr lang="ru-RU" sz="3200" b="1" dirty="0"/>
              <a:t>ответственного</a:t>
            </a:r>
            <a:r>
              <a:rPr lang="ru-RU" sz="3200" dirty="0"/>
              <a:t> за его маршрут, за работу с семьей </a:t>
            </a:r>
            <a:r>
              <a:rPr lang="ru-RU" sz="3200" b="1" dirty="0"/>
              <a:t>нет.</a:t>
            </a:r>
          </a:p>
          <a:p>
            <a:pPr marL="0" indent="0">
              <a:buNone/>
            </a:pPr>
            <a:r>
              <a:rPr lang="ru-RU" sz="3200" i="1" dirty="0"/>
              <a:t>     Пример: -  </a:t>
            </a:r>
            <a:r>
              <a:rPr lang="ru-RU" sz="3200" dirty="0"/>
              <a:t>мальчик с чертами РАС, с выраженными трудностями адаптации, в ситуации свободной игры сидит, вжавшись в кресло, с ужасом в глазах, в каждой руке – по игрушке зажато; избегает контакта с детьми (зрительного, тактильного, эмоционального), дети – стрессовый фактор для него. Психолог берет его на инд. игровые занятия два раза в неделю, но остальное время он в группе без помощи.</a:t>
            </a:r>
          </a:p>
          <a:p>
            <a:pPr marL="0" indent="0">
              <a:buNone/>
            </a:pPr>
            <a:r>
              <a:rPr lang="ru-RU" sz="3200" dirty="0"/>
              <a:t>                       - типичная картинка параллельного существования с группой ребенка с РАС, играет в свою игру отдельно ото всех, без сопровождения, со всеми оказывается только во время режимных моментов. На организованных занятиях не включается, может встать и уйти смотреть в окно.</a:t>
            </a:r>
          </a:p>
          <a:p>
            <a:pPr marL="0" indent="0">
              <a:buNone/>
            </a:pPr>
            <a:r>
              <a:rPr lang="ru-RU" sz="33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87502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мы могли бы предложить системе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/>
              <a:t>Обучающий семинар по подготовке к саду, введению, сопровождению ребенка с ОВЗ в саду (ЦЛП, Москва, 20-22 мая) для заведующих садов, воспитателей, психологов.</a:t>
            </a:r>
          </a:p>
          <a:p>
            <a:pPr marL="514350" indent="-514350">
              <a:buAutoNum type="arabicPeriod"/>
            </a:pPr>
            <a:r>
              <a:rPr lang="ru-RU" dirty="0"/>
              <a:t>На базе сада (комплекса) должна работать психолого-педагогическая служба с достаточным количеством специалистов, которые бы решали задачи:  диагностики детей с ОВЗ, построения маршрута ребенка, информирование и ориентирование воспитателей группы, куда будет вписываться ребенок; отслеживание всех трудностей в процессе интеграции и быстрого реагирования в связи с ними; работа с семьей ребенка – партнерские отношения.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84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220" y="0"/>
            <a:ext cx="441960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85323"/>
            <a:ext cx="6697980" cy="507539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62730"/>
            <a:ext cx="5608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6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720" y="-366395"/>
            <a:ext cx="45719" cy="1325563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38" y="959168"/>
            <a:ext cx="6537960" cy="4983480"/>
          </a:xfrm>
        </p:spPr>
      </p:pic>
    </p:spTree>
    <p:extLst>
      <p:ext uri="{BB962C8B-B14F-4D97-AF65-F5344CB8AC3E}">
        <p14:creationId xmlns:p14="http://schemas.microsoft.com/office/powerpoint/2010/main" val="3430431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957</Words>
  <Application>Microsoft Office PowerPoint</Application>
  <PresentationFormat>Широкоэкранный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Первичный приём – первая встреча с семьей (наблюдение, беседа с семьей)</vt:lpstr>
      <vt:lpstr>Критерии готовности к саду – маршрут с точки зрения средового подхода (вариант 1 – с сопровождением)</vt:lpstr>
      <vt:lpstr>Презентация PowerPoint</vt:lpstr>
      <vt:lpstr>Адаптация к группе сада (вариант 2 – без сопровождения) </vt:lpstr>
      <vt:lpstr>Создание интегративной среды в саду</vt:lpstr>
      <vt:lpstr>Реальная ситуация в садах (из бесед с родителями на первичном приеме)</vt:lpstr>
      <vt:lpstr>Что мы могли бы предложить системе образования: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Первичный приём – первая встреча с семьей</dc:title>
  <dc:creator>valdai</dc:creator>
  <cp:lastModifiedBy>Екатерина Мурадян</cp:lastModifiedBy>
  <cp:revision>153</cp:revision>
  <dcterms:created xsi:type="dcterms:W3CDTF">2019-02-24T16:51:57Z</dcterms:created>
  <dcterms:modified xsi:type="dcterms:W3CDTF">2019-03-20T12:37:56Z</dcterms:modified>
</cp:coreProperties>
</file>