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08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260" r:id="rId6"/>
    <p:sldId id="261" r:id="rId7"/>
    <p:sldId id="270" r:id="rId8"/>
    <p:sldId id="262" r:id="rId9"/>
    <p:sldId id="269" r:id="rId10"/>
    <p:sldId id="263" r:id="rId11"/>
    <p:sldId id="264" r:id="rId12"/>
    <p:sldId id="265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pos="3840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FF2F92"/>
    <a:srgbClr val="0F6716"/>
    <a:srgbClr val="FF2EB4"/>
    <a:srgbClr val="FF23F8"/>
    <a:srgbClr val="FF8F22"/>
    <a:srgbClr val="EAA3FF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655"/>
    <p:restoredTop sz="91493"/>
  </p:normalViewPr>
  <p:slideViewPr>
    <p:cSldViewPr snapToGrid="0" snapToObjects="1">
      <p:cViewPr varScale="1">
        <p:scale>
          <a:sx n="67" d="100"/>
          <a:sy n="67" d="100"/>
        </p:scale>
        <p:origin x="-792" y="-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4C20CE7-84C9-EA46-BCF7-C72F473917CA}" type="datetimeFigureOut">
              <a:rPr lang="ru-RU" smtClean="0"/>
              <a:pPr/>
              <a:t>25.03.2019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CC14C8-E612-A949-9B96-C24B85AA3C7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1364745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smtClean="0"/>
              <a:pPr/>
              <a:t>3/25/2019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.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9C37B-1D36-470B-8223-D6C91242EC14}" type="datetimeFigureOut">
              <a:rPr lang="en-US" smtClean="0"/>
              <a:pPr/>
              <a:t>3/25/2019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. загол.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6F52A-A82B-47A2-A83A-8C4C91F2D59F}" type="datetimeFigureOut">
              <a:rPr lang="en-US" smtClean="0"/>
              <a:pPr/>
              <a:t>3/25/2019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0A7B3-6521-4DCA-87E5-044747A908C1}" type="datetimeFigureOut">
              <a:rPr lang="en-US" smtClean="0"/>
              <a:pPr/>
              <a:t>3/25/2019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smtClean="0"/>
              <a:pPr/>
              <a:t>3/25/2019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10198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270247" cy="310198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34690-1557-4C89-A502-4959FE7FAD70}" type="datetimeFigureOut">
              <a:rPr lang="en-US" smtClean="0"/>
              <a:pPr/>
              <a:t>3/25/2019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D4976-E339-4826-83B7-FBD03F55ECF8}" type="datetimeFigureOut">
              <a:rPr lang="en-US" smtClean="0"/>
              <a:pPr/>
              <a:t>3/25/2019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37C31-9E7A-4F99-8774-A0E530DE1A42}" type="datetimeFigureOut">
              <a:rPr lang="en-US" smtClean="0"/>
              <a:pPr/>
              <a:t>3/25/2019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8504F-A551-4DE0-9316-4DCD1D8CC752}" type="datetimeFigureOut">
              <a:rPr lang="en-US" smtClean="0"/>
              <a:pPr/>
              <a:t>3/25/2019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E4249-C0D0-4B06-8692-E8BB871AF643}" type="datetimeFigureOut">
              <a:rPr lang="en-US" smtClean="0"/>
              <a:pPr/>
              <a:t>3/25/2019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Чтобы добавить рисунок, перетащите его в заполнитель или щелкните значок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042B0DB6-F5C7-45FB-8CF3-31B45F9C2DAC}" type="datetimeFigureOut">
              <a:rPr lang="en-US" smtClean="0"/>
              <a:pPr/>
              <a:t>3/25/2019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alpha val="5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1160EA64-D806-43AC-9DF2-F8C432F32B4C}" type="datetimeFigureOut">
              <a:rPr lang="en-US" smtClean="0"/>
              <a:pPr/>
              <a:t>3/25/2019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8A7A6979-0714-4377-B894-6BE4C2D6E20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3897188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hf sldNum="0" hdr="0" ft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rgbClr val="262626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30766" y="234118"/>
            <a:ext cx="10130468" cy="3179224"/>
          </a:xfrm>
        </p:spPr>
        <p:txBody>
          <a:bodyPr>
            <a:noAutofit/>
          </a:bodyPr>
          <a:lstStyle/>
          <a:p>
            <a:r>
              <a:rPr lang="en-US" sz="3600" b="1" dirty="0" err="1">
                <a:solidFill>
                  <a:schemeClr val="bg1"/>
                </a:solidFill>
              </a:rPr>
              <a:t>Опыт</a:t>
            </a:r>
            <a:r>
              <a:rPr lang="en-US" sz="3600" b="1" dirty="0">
                <a:solidFill>
                  <a:schemeClr val="bg1"/>
                </a:solidFill>
              </a:rPr>
              <a:t> </a:t>
            </a:r>
            <a:r>
              <a:rPr lang="en-US" sz="3600" b="1" dirty="0" err="1">
                <a:solidFill>
                  <a:schemeClr val="bg1"/>
                </a:solidFill>
              </a:rPr>
              <a:t>формирования</a:t>
            </a:r>
            <a:r>
              <a:rPr lang="en-US" sz="3600" b="1" dirty="0">
                <a:solidFill>
                  <a:schemeClr val="bg1"/>
                </a:solidFill>
              </a:rPr>
              <a:t> </a:t>
            </a:r>
            <a:r>
              <a:rPr lang="ru-RU" sz="3600" b="1" dirty="0">
                <a:solidFill>
                  <a:schemeClr val="bg1"/>
                </a:solidFill>
              </a:rPr>
              <a:t>партнерских отношений специалиста и семьи в программе домашних визитов для детей раннего возраста с ТМНР «Уверенное начало».</a:t>
            </a:r>
          </a:p>
        </p:txBody>
      </p:sp>
      <p:sp>
        <p:nvSpPr>
          <p:cNvPr id="6" name="Подзаголовок 2"/>
          <p:cNvSpPr txBox="1">
            <a:spLocks/>
          </p:cNvSpPr>
          <p:nvPr/>
        </p:nvSpPr>
        <p:spPr>
          <a:xfrm>
            <a:off x="380533" y="4624099"/>
            <a:ext cx="4475020" cy="1531307"/>
          </a:xfrm>
          <a:prstGeom prst="rect">
            <a:avLst/>
          </a:prstGeom>
          <a:noFill/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20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3200" b="1" dirty="0" err="1">
                <a:solidFill>
                  <a:schemeClr val="bg1"/>
                </a:solidFill>
              </a:rPr>
              <a:t>Никонорова</a:t>
            </a:r>
            <a:r>
              <a:rPr lang="ru-RU" sz="3200" b="1" dirty="0">
                <a:solidFill>
                  <a:schemeClr val="bg1"/>
                </a:solidFill>
              </a:rPr>
              <a:t> С.В.</a:t>
            </a:r>
            <a:r>
              <a:rPr lang="ru-RU" sz="2400" dirty="0">
                <a:solidFill>
                  <a:schemeClr val="bg1"/>
                </a:solidFill>
              </a:rPr>
              <a:t/>
            </a:r>
            <a:br>
              <a:rPr lang="ru-RU" sz="2400" dirty="0">
                <a:solidFill>
                  <a:schemeClr val="bg1"/>
                </a:solidFill>
              </a:rPr>
            </a:br>
            <a:r>
              <a:rPr lang="ru-RU" sz="2400" dirty="0">
                <a:solidFill>
                  <a:schemeClr val="bg1"/>
                </a:solidFill>
              </a:rPr>
              <a:t>Консультант программы «Уверенное начало»</a:t>
            </a:r>
          </a:p>
        </p:txBody>
      </p:sp>
      <p:pic>
        <p:nvPicPr>
          <p:cNvPr id="11" name="Рисунок 1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225553" y="4452492"/>
            <a:ext cx="4258056" cy="1874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44812719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одзаголовок 2"/>
          <p:cNvSpPr txBox="1">
            <a:spLocks/>
          </p:cNvSpPr>
          <p:nvPr/>
        </p:nvSpPr>
        <p:spPr>
          <a:xfrm>
            <a:off x="344674" y="4795706"/>
            <a:ext cx="4475020" cy="1531307"/>
          </a:xfrm>
          <a:prstGeom prst="rect">
            <a:avLst/>
          </a:prstGeom>
          <a:noFill/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20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ru-RU" sz="2400" dirty="0">
              <a:solidFill>
                <a:schemeClr val="bg1"/>
              </a:solidFill>
            </a:endParaRPr>
          </a:p>
        </p:txBody>
      </p:sp>
      <p:sp>
        <p:nvSpPr>
          <p:cNvPr id="4" name="Подзаголовок 2"/>
          <p:cNvSpPr txBox="1">
            <a:spLocks noGrp="1"/>
          </p:cNvSpPr>
          <p:nvPr>
            <p:ph type="subTitle" idx="1"/>
          </p:nvPr>
        </p:nvSpPr>
        <p:spPr>
          <a:xfrm>
            <a:off x="631685" y="632011"/>
            <a:ext cx="10928630" cy="5338483"/>
          </a:xfrm>
          <a:prstGeom prst="rect">
            <a:avLst/>
          </a:prstGeom>
          <a:noFill/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20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722313" indent="-635000" algn="l">
              <a:spcBef>
                <a:spcPts val="0"/>
              </a:spcBef>
              <a:buClr>
                <a:schemeClr val="bg1"/>
              </a:buClr>
            </a:pPr>
            <a:r>
              <a:rPr lang="ru-RU" sz="3600" dirty="0">
                <a:solidFill>
                  <a:schemeClr val="bg1"/>
                </a:solidFill>
              </a:rPr>
              <a:t>3.	 Равное распределение власти между партнерами</a:t>
            </a:r>
          </a:p>
          <a:p>
            <a:pPr marL="722313" indent="-635000" algn="l">
              <a:spcBef>
                <a:spcPts val="0"/>
              </a:spcBef>
              <a:buClr>
                <a:schemeClr val="bg1"/>
              </a:buClr>
            </a:pPr>
            <a:r>
              <a:rPr lang="ru-RU" sz="3600" dirty="0">
                <a:solidFill>
                  <a:schemeClr val="bg1"/>
                </a:solidFill>
              </a:rPr>
              <a:t> </a:t>
            </a:r>
          </a:p>
          <a:p>
            <a:pPr marL="722313" indent="-635000" algn="l">
              <a:spcBef>
                <a:spcPts val="0"/>
              </a:spcBef>
              <a:buClr>
                <a:schemeClr val="bg1"/>
              </a:buClr>
            </a:pPr>
            <a:endParaRPr lang="ru-RU" sz="3600" dirty="0">
              <a:solidFill>
                <a:schemeClr val="bg1"/>
              </a:solidFill>
            </a:endParaRPr>
          </a:p>
          <a:p>
            <a:pPr marL="722313" indent="-635000" algn="l">
              <a:spcBef>
                <a:spcPts val="0"/>
              </a:spcBef>
              <a:buClr>
                <a:schemeClr val="bg1"/>
              </a:buClr>
              <a:buFont typeface="Arial" charset="0"/>
              <a:buChar char="•"/>
            </a:pPr>
            <a:r>
              <a:rPr lang="ru-RU" sz="3600" dirty="0">
                <a:solidFill>
                  <a:schemeClr val="bg1"/>
                </a:solidFill>
              </a:rPr>
              <a:t>Родитель  - главный эксперт по своему ребенку, консультант раннего вмешательства обладает специальными знаниями в области развития ребенка.  </a:t>
            </a:r>
          </a:p>
        </p:txBody>
      </p:sp>
    </p:spTree>
    <p:extLst>
      <p:ext uri="{BB962C8B-B14F-4D97-AF65-F5344CB8AC3E}">
        <p14:creationId xmlns:p14="http://schemas.microsoft.com/office/powerpoint/2010/main" xmlns="" val="80763347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одзаголовок 2"/>
          <p:cNvSpPr txBox="1">
            <a:spLocks/>
          </p:cNvSpPr>
          <p:nvPr/>
        </p:nvSpPr>
        <p:spPr>
          <a:xfrm>
            <a:off x="344674" y="4795706"/>
            <a:ext cx="4475020" cy="1531307"/>
          </a:xfrm>
          <a:prstGeom prst="rect">
            <a:avLst/>
          </a:prstGeom>
          <a:noFill/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20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ru-RU" sz="2400" dirty="0">
              <a:solidFill>
                <a:schemeClr val="bg1"/>
              </a:solidFill>
            </a:endParaRPr>
          </a:p>
        </p:txBody>
      </p:sp>
      <p:sp>
        <p:nvSpPr>
          <p:cNvPr id="4" name="Подзаголовок 3"/>
          <p:cNvSpPr>
            <a:spLocks noGrp="1"/>
          </p:cNvSpPr>
          <p:nvPr>
            <p:ph type="subTitle" idx="1"/>
          </p:nvPr>
        </p:nvSpPr>
        <p:spPr>
          <a:xfrm>
            <a:off x="627529" y="479790"/>
            <a:ext cx="10936941" cy="1239894"/>
          </a:xfrm>
        </p:spPr>
        <p:txBody>
          <a:bodyPr>
            <a:normAutofit/>
          </a:bodyPr>
          <a:lstStyle/>
          <a:p>
            <a:r>
              <a:rPr lang="ru-RU" sz="3600" dirty="0">
                <a:solidFill>
                  <a:schemeClr val="bg1"/>
                </a:solidFill>
              </a:rPr>
              <a:t>4. 	Использование механизмов прозрачности и подотчетности для мониторинга самого партнерства 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821149" y="2495798"/>
            <a:ext cx="1054970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71500" indent="-571500">
              <a:buFont typeface="Arial" charset="0"/>
              <a:buChar char="•"/>
            </a:pPr>
            <a:r>
              <a:rPr lang="ru-RU" sz="3600" dirty="0">
                <a:solidFill>
                  <a:schemeClr val="bg1"/>
                </a:solidFill>
                <a:latin typeface="Times New Roman" charset="0"/>
                <a:ea typeface="Times New Roman" charset="0"/>
              </a:rPr>
              <a:t>Обратная связь о процессе взаимодействия раз в 3 месяца</a:t>
            </a:r>
          </a:p>
          <a:p>
            <a:pPr marL="571500" indent="-571500">
              <a:buFont typeface="Arial" charset="0"/>
              <a:buChar char="•"/>
            </a:pPr>
            <a:r>
              <a:rPr lang="ru-RU" sz="3600" dirty="0">
                <a:solidFill>
                  <a:schemeClr val="bg1"/>
                </a:solidFill>
                <a:latin typeface="Times New Roman" charset="0"/>
                <a:ea typeface="Times New Roman" charset="0"/>
              </a:rPr>
              <a:t>Возможность присутствия супервизора как модератора беседы </a:t>
            </a:r>
          </a:p>
          <a:p>
            <a:pPr marL="571500" indent="-571500">
              <a:buFont typeface="Arial" charset="0"/>
              <a:buChar char="•"/>
            </a:pPr>
            <a:r>
              <a:rPr lang="ru-RU" sz="3600" dirty="0">
                <a:solidFill>
                  <a:schemeClr val="bg1"/>
                </a:solidFill>
                <a:latin typeface="Times New Roman" charset="0"/>
                <a:ea typeface="Times New Roman" charset="0"/>
              </a:rPr>
              <a:t>Раз в 6 месяцев опрос, посвященный опыту участия в программе</a:t>
            </a:r>
            <a:r>
              <a:rPr lang="ru-RU" sz="3600" dirty="0">
                <a:solidFill>
                  <a:schemeClr val="bg1"/>
                </a:solidFill>
              </a:rPr>
              <a:t> </a:t>
            </a:r>
          </a:p>
          <a:p>
            <a:endParaRPr lang="ru-RU" sz="3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98361258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93561" y="225638"/>
            <a:ext cx="10910759" cy="6406723"/>
          </a:xfrm>
        </p:spPr>
        <p:txBody>
          <a:bodyPr>
            <a:noAutofit/>
          </a:bodyPr>
          <a:lstStyle/>
          <a:p>
            <a:r>
              <a:rPr lang="ru-RU" sz="3200" b="1" dirty="0">
                <a:solidFill>
                  <a:schemeClr val="bg1"/>
                </a:solidFill>
              </a:rPr>
              <a:t>Список прав родителей особого ребенка, Кей </a:t>
            </a:r>
            <a:r>
              <a:rPr lang="ru-RU" sz="3200" b="1" dirty="0" err="1">
                <a:solidFill>
                  <a:schemeClr val="bg1"/>
                </a:solidFill>
              </a:rPr>
              <a:t>Феррел</a:t>
            </a:r>
            <a:endParaRPr lang="ru-RU" sz="3200" b="1" dirty="0">
              <a:solidFill>
                <a:schemeClr val="bg1"/>
              </a:solidFill>
            </a:endParaRPr>
          </a:p>
          <a:p>
            <a:endParaRPr lang="ru-RU" sz="3600" dirty="0">
              <a:solidFill>
                <a:schemeClr val="bg1"/>
              </a:solidFill>
            </a:endParaRPr>
          </a:p>
          <a:p>
            <a:r>
              <a:rPr lang="ru-RU" sz="2400" dirty="0">
                <a:solidFill>
                  <a:schemeClr val="bg1"/>
                </a:solidFill>
              </a:rPr>
              <a:t>Право злиться</a:t>
            </a:r>
          </a:p>
          <a:p>
            <a:r>
              <a:rPr lang="ru-RU" sz="2400" dirty="0">
                <a:solidFill>
                  <a:schemeClr val="bg1"/>
                </a:solidFill>
              </a:rPr>
              <a:t>Право спрашивать мнение другого специалиста</a:t>
            </a:r>
          </a:p>
          <a:p>
            <a:r>
              <a:rPr lang="ru-RU" sz="2400" dirty="0">
                <a:solidFill>
                  <a:schemeClr val="bg1"/>
                </a:solidFill>
              </a:rPr>
              <a:t>Право на защиту частной жизни</a:t>
            </a:r>
            <a:br>
              <a:rPr lang="ru-RU" sz="2400" dirty="0">
                <a:solidFill>
                  <a:schemeClr val="bg1"/>
                </a:solidFill>
              </a:rPr>
            </a:br>
            <a:r>
              <a:rPr lang="ru-RU" sz="2400" dirty="0">
                <a:solidFill>
                  <a:schemeClr val="bg1"/>
                </a:solidFill>
              </a:rPr>
              <a:t>Право продолжать попытки</a:t>
            </a:r>
          </a:p>
          <a:p>
            <a:r>
              <a:rPr lang="ru-RU" sz="2400" dirty="0">
                <a:solidFill>
                  <a:schemeClr val="bg1"/>
                </a:solidFill>
              </a:rPr>
              <a:t>Право прекратить попытки</a:t>
            </a:r>
            <a:br>
              <a:rPr lang="ru-RU" sz="2400" dirty="0">
                <a:solidFill>
                  <a:schemeClr val="bg1"/>
                </a:solidFill>
              </a:rPr>
            </a:br>
            <a:r>
              <a:rPr lang="ru-RU" sz="2400" dirty="0">
                <a:solidFill>
                  <a:schemeClr val="bg1"/>
                </a:solidFill>
              </a:rPr>
              <a:t>Право устанавливать границы</a:t>
            </a:r>
            <a:br>
              <a:rPr lang="ru-RU" sz="2400" dirty="0">
                <a:solidFill>
                  <a:schemeClr val="bg1"/>
                </a:solidFill>
              </a:rPr>
            </a:br>
            <a:r>
              <a:rPr lang="ru-RU" sz="2400" dirty="0">
                <a:solidFill>
                  <a:schemeClr val="bg1"/>
                </a:solidFill>
              </a:rPr>
              <a:t>Право быть родителями </a:t>
            </a:r>
          </a:p>
          <a:p>
            <a:r>
              <a:rPr lang="ru-RU" sz="2400" dirty="0">
                <a:solidFill>
                  <a:schemeClr val="bg1"/>
                </a:solidFill>
              </a:rPr>
              <a:t>Право не проявлять энтузиазма</a:t>
            </a:r>
            <a:br>
              <a:rPr lang="ru-RU" sz="2400" dirty="0">
                <a:solidFill>
                  <a:schemeClr val="bg1"/>
                </a:solidFill>
              </a:rPr>
            </a:br>
            <a:r>
              <a:rPr lang="ru-RU" sz="2400" dirty="0">
                <a:solidFill>
                  <a:schemeClr val="bg1"/>
                </a:solidFill>
              </a:rPr>
              <a:t>Право раздражаться на ребенка</a:t>
            </a:r>
            <a:br>
              <a:rPr lang="ru-RU" sz="2400" dirty="0">
                <a:solidFill>
                  <a:schemeClr val="bg1"/>
                </a:solidFill>
              </a:rPr>
            </a:br>
            <a:r>
              <a:rPr lang="ru-RU" sz="2400" dirty="0">
                <a:solidFill>
                  <a:schemeClr val="bg1"/>
                </a:solidFill>
              </a:rPr>
              <a:t>Право на отдых</a:t>
            </a:r>
            <a:br>
              <a:rPr lang="ru-RU" sz="2400" dirty="0">
                <a:solidFill>
                  <a:schemeClr val="bg1"/>
                </a:solidFill>
              </a:rPr>
            </a:br>
            <a:r>
              <a:rPr lang="ru-RU" sz="2400" dirty="0">
                <a:solidFill>
                  <a:schemeClr val="bg1"/>
                </a:solidFill>
              </a:rPr>
              <a:t>Право быть главным экспертом</a:t>
            </a:r>
          </a:p>
          <a:p>
            <a:r>
              <a:rPr lang="ru-RU" sz="2400" dirty="0">
                <a:solidFill>
                  <a:schemeClr val="bg1"/>
                </a:solidFill>
              </a:rPr>
              <a:t>Право на человеческое достоинство</a:t>
            </a:r>
          </a:p>
          <a:p>
            <a:r>
              <a:rPr lang="ru-RU" sz="3600" dirty="0">
                <a:solidFill>
                  <a:schemeClr val="bg1"/>
                </a:solidFill>
              </a:rPr>
              <a:t/>
            </a:r>
            <a:br>
              <a:rPr lang="ru-RU" sz="3600" dirty="0">
                <a:solidFill>
                  <a:schemeClr val="bg1"/>
                </a:solidFill>
              </a:rPr>
            </a:br>
            <a:endParaRPr lang="ru-RU" sz="3600" dirty="0">
              <a:solidFill>
                <a:schemeClr val="bg1"/>
              </a:solidFill>
            </a:endParaRPr>
          </a:p>
        </p:txBody>
      </p:sp>
      <p:sp>
        <p:nvSpPr>
          <p:cNvPr id="6" name="Подзаголовок 2"/>
          <p:cNvSpPr txBox="1">
            <a:spLocks/>
          </p:cNvSpPr>
          <p:nvPr/>
        </p:nvSpPr>
        <p:spPr>
          <a:xfrm>
            <a:off x="344674" y="4795706"/>
            <a:ext cx="4475020" cy="1531307"/>
          </a:xfrm>
          <a:prstGeom prst="rect">
            <a:avLst/>
          </a:prstGeom>
          <a:noFill/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20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ru-RU" sz="2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475846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alpha val="5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22959" y="282906"/>
            <a:ext cx="10946081" cy="6292188"/>
          </a:xfrm>
        </p:spPr>
        <p:txBody>
          <a:bodyPr>
            <a:noAutofit/>
          </a:bodyPr>
          <a:lstStyle/>
          <a:p>
            <a:pPr algn="just"/>
            <a:endParaRPr lang="ru-RU" altLang="ru-RU" sz="2800" u="sng" dirty="0">
              <a:solidFill>
                <a:schemeClr val="bg1"/>
              </a:solidFill>
              <a:latin typeface="Corbel" charset="0"/>
              <a:ea typeface="Corbel" charset="0"/>
              <a:cs typeface="Corbel" charset="0"/>
            </a:endParaRPr>
          </a:p>
          <a:p>
            <a:pPr algn="l"/>
            <a:r>
              <a:rPr lang="ru-RU" altLang="ru-RU" sz="3200" b="1" dirty="0">
                <a:solidFill>
                  <a:schemeClr val="bg1"/>
                </a:solidFill>
                <a:latin typeface="Corbel" charset="0"/>
                <a:ea typeface="Corbel" charset="0"/>
                <a:cs typeface="Corbel" charset="0"/>
              </a:rPr>
              <a:t>Старт программы: </a:t>
            </a:r>
            <a:r>
              <a:rPr lang="ru-RU" altLang="ru-RU" sz="3200" dirty="0">
                <a:solidFill>
                  <a:schemeClr val="bg1"/>
                </a:solidFill>
                <a:latin typeface="Corbel" charset="0"/>
                <a:ea typeface="Corbel" charset="0"/>
                <a:cs typeface="Corbel" charset="0"/>
              </a:rPr>
              <a:t>январь 2017, Москва</a:t>
            </a:r>
          </a:p>
          <a:p>
            <a:pPr algn="l"/>
            <a:r>
              <a:rPr lang="ru-RU" altLang="ru-RU" sz="3200" b="1" dirty="0">
                <a:solidFill>
                  <a:schemeClr val="bg1"/>
                </a:solidFill>
                <a:latin typeface="Corbel" charset="0"/>
                <a:ea typeface="Corbel" charset="0"/>
                <a:cs typeface="Corbel" charset="0"/>
              </a:rPr>
              <a:t>Кто: </a:t>
            </a:r>
            <a:r>
              <a:rPr lang="ru-RU" altLang="ru-RU" sz="3200" dirty="0">
                <a:solidFill>
                  <a:schemeClr val="bg1"/>
                </a:solidFill>
                <a:latin typeface="Corbel" charset="0"/>
                <a:ea typeface="Corbel" charset="0"/>
                <a:cs typeface="Corbel" charset="0"/>
              </a:rPr>
              <a:t>Благотворительный фонд KPMG, 3 НКО, специализирующиеся на помощи детям с особенностями развития </a:t>
            </a:r>
          </a:p>
          <a:p>
            <a:pPr algn="just"/>
            <a:endParaRPr lang="ru-RU" altLang="ru-RU" sz="3200" dirty="0">
              <a:solidFill>
                <a:schemeClr val="bg1"/>
              </a:solidFill>
              <a:latin typeface="Corbel" charset="0"/>
              <a:ea typeface="Corbel" charset="0"/>
              <a:cs typeface="Corbel" charset="0"/>
            </a:endParaRPr>
          </a:p>
          <a:p>
            <a:pPr marL="457200" indent="-457200" algn="l">
              <a:buClr>
                <a:schemeClr val="bg1"/>
              </a:buClr>
              <a:buFont typeface="Arial" charset="0"/>
              <a:buChar char="•"/>
            </a:pPr>
            <a:r>
              <a:rPr lang="ru-RU" altLang="ru-RU" sz="3200" dirty="0">
                <a:solidFill>
                  <a:schemeClr val="bg1"/>
                </a:solidFill>
                <a:latin typeface="Corbel" charset="0"/>
                <a:ea typeface="Corbel" charset="0"/>
                <a:cs typeface="Corbel" charset="0"/>
              </a:rPr>
              <a:t>РБОО «Центр лечебной педагогики», </a:t>
            </a:r>
          </a:p>
          <a:p>
            <a:pPr marL="457200" indent="-457200" algn="l">
              <a:buClr>
                <a:schemeClr val="bg1"/>
              </a:buClr>
              <a:buFont typeface="Arial" charset="0"/>
              <a:buChar char="•"/>
            </a:pPr>
            <a:r>
              <a:rPr lang="ru-RU" altLang="ru-RU" sz="3200" dirty="0">
                <a:solidFill>
                  <a:schemeClr val="bg1"/>
                </a:solidFill>
                <a:latin typeface="Corbel" charset="0"/>
                <a:ea typeface="Corbel" charset="0"/>
                <a:cs typeface="Corbel" charset="0"/>
              </a:rPr>
              <a:t>АНО Центр «Пространство общения», </a:t>
            </a:r>
          </a:p>
          <a:p>
            <a:pPr marL="457200" indent="-457200" algn="l">
              <a:buClr>
                <a:schemeClr val="bg1"/>
              </a:buClr>
              <a:buFont typeface="Arial" charset="0"/>
              <a:buChar char="•"/>
            </a:pPr>
            <a:r>
              <a:rPr lang="ru-RU" altLang="ru-RU" sz="3200" dirty="0">
                <a:solidFill>
                  <a:schemeClr val="bg1"/>
                </a:solidFill>
                <a:latin typeface="Corbel" charset="0"/>
                <a:ea typeface="Corbel" charset="0"/>
                <a:cs typeface="Corbel" charset="0"/>
              </a:rPr>
              <a:t>АНО «Марфо-Мариинский центр для детей с ОВЗ» «Елизаветинский сад».</a:t>
            </a:r>
          </a:p>
          <a:p>
            <a:endParaRPr lang="ru-RU" sz="3600" dirty="0">
              <a:solidFill>
                <a:schemeClr val="bg1"/>
              </a:solidFill>
            </a:endParaRPr>
          </a:p>
        </p:txBody>
      </p:sp>
      <p:sp>
        <p:nvSpPr>
          <p:cNvPr id="6" name="Подзаголовок 2"/>
          <p:cNvSpPr txBox="1">
            <a:spLocks/>
          </p:cNvSpPr>
          <p:nvPr/>
        </p:nvSpPr>
        <p:spPr>
          <a:xfrm>
            <a:off x="344674" y="4795706"/>
            <a:ext cx="4475020" cy="1531307"/>
          </a:xfrm>
          <a:prstGeom prst="rect">
            <a:avLst/>
          </a:prstGeom>
          <a:noFill/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20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ru-RU" sz="2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0077684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19374" y="0"/>
            <a:ext cx="10753252" cy="1863623"/>
          </a:xfrm>
        </p:spPr>
        <p:txBody>
          <a:bodyPr>
            <a:noAutofit/>
          </a:bodyPr>
          <a:lstStyle/>
          <a:p>
            <a:endParaRPr lang="ru-RU" sz="3600" dirty="0">
              <a:solidFill>
                <a:schemeClr val="bg1"/>
              </a:solidFill>
            </a:endParaRPr>
          </a:p>
          <a:p>
            <a:r>
              <a:rPr lang="ru-RU" sz="3600" b="1" dirty="0">
                <a:solidFill>
                  <a:schemeClr val="bg1"/>
                </a:solidFill>
              </a:rPr>
              <a:t>Программа «Уверенное начало» </a:t>
            </a:r>
          </a:p>
          <a:p>
            <a:endParaRPr lang="ru-RU" sz="3600" dirty="0">
              <a:solidFill>
                <a:schemeClr val="bg1"/>
              </a:solidFill>
            </a:endParaRPr>
          </a:p>
        </p:txBody>
      </p:sp>
      <p:sp>
        <p:nvSpPr>
          <p:cNvPr id="5" name="Подзаголовок 2"/>
          <p:cNvSpPr txBox="1">
            <a:spLocks/>
          </p:cNvSpPr>
          <p:nvPr/>
        </p:nvSpPr>
        <p:spPr>
          <a:xfrm>
            <a:off x="327122" y="2537099"/>
            <a:ext cx="5338571" cy="3628549"/>
          </a:xfrm>
          <a:prstGeom prst="rect">
            <a:avLst/>
          </a:prstGeom>
          <a:noFill/>
          <a:ln w="57150">
            <a:solidFill>
              <a:schemeClr val="tx1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20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3000" b="1" dirty="0">
                <a:solidFill>
                  <a:schemeClr val="bg1"/>
                </a:solidFill>
              </a:rPr>
              <a:t>Структура</a:t>
            </a:r>
          </a:p>
          <a:p>
            <a:endParaRPr lang="ru-RU" sz="2800" dirty="0">
              <a:solidFill>
                <a:schemeClr val="bg1"/>
              </a:solidFill>
            </a:endParaRPr>
          </a:p>
          <a:p>
            <a:r>
              <a:rPr lang="ru-RU" sz="2800" dirty="0">
                <a:solidFill>
                  <a:schemeClr val="bg1"/>
                </a:solidFill>
              </a:rPr>
              <a:t>для детей от 0 до 3 с ТМНР</a:t>
            </a:r>
          </a:p>
          <a:p>
            <a:r>
              <a:rPr lang="ru-RU" sz="2800" dirty="0">
                <a:solidFill>
                  <a:schemeClr val="bg1"/>
                </a:solidFill>
              </a:rPr>
              <a:t>2 визита в неделю по 60 мин </a:t>
            </a:r>
          </a:p>
          <a:p>
            <a:r>
              <a:rPr lang="ru-RU" sz="2800" dirty="0">
                <a:solidFill>
                  <a:schemeClr val="bg1"/>
                </a:solidFill>
              </a:rPr>
              <a:t>на дому у клиента</a:t>
            </a:r>
          </a:p>
          <a:p>
            <a:r>
              <a:rPr lang="ru-RU" sz="2800" dirty="0">
                <a:solidFill>
                  <a:schemeClr val="bg1"/>
                </a:solidFill>
              </a:rPr>
              <a:t>работа над рутинами</a:t>
            </a:r>
          </a:p>
        </p:txBody>
      </p:sp>
      <p:sp>
        <p:nvSpPr>
          <p:cNvPr id="7" name="Подзаголовок 2"/>
          <p:cNvSpPr txBox="1">
            <a:spLocks/>
          </p:cNvSpPr>
          <p:nvPr/>
        </p:nvSpPr>
        <p:spPr>
          <a:xfrm>
            <a:off x="6526308" y="2537099"/>
            <a:ext cx="5338570" cy="3628549"/>
          </a:xfrm>
          <a:prstGeom prst="rect">
            <a:avLst/>
          </a:prstGeom>
          <a:noFill/>
          <a:ln w="57150">
            <a:solidFill>
              <a:schemeClr val="tx1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20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3000" b="1" dirty="0">
                <a:solidFill>
                  <a:schemeClr val="bg1"/>
                </a:solidFill>
              </a:rPr>
              <a:t>Ценности</a:t>
            </a:r>
          </a:p>
          <a:p>
            <a:endParaRPr lang="ru-RU" sz="2800" dirty="0">
              <a:solidFill>
                <a:schemeClr val="bg1"/>
              </a:solidFill>
            </a:endParaRPr>
          </a:p>
          <a:p>
            <a:r>
              <a:rPr lang="ru-RU" sz="2800" dirty="0">
                <a:solidFill>
                  <a:schemeClr val="bg1"/>
                </a:solidFill>
              </a:rPr>
              <a:t>индивидуальный подход к семье </a:t>
            </a:r>
          </a:p>
          <a:p>
            <a:r>
              <a:rPr lang="ru-RU" sz="2800" dirty="0">
                <a:solidFill>
                  <a:schemeClr val="bg1"/>
                </a:solidFill>
              </a:rPr>
              <a:t>включение родителей в процесс</a:t>
            </a:r>
          </a:p>
          <a:p>
            <a:r>
              <a:rPr lang="ru-RU" sz="2800" dirty="0">
                <a:solidFill>
                  <a:schemeClr val="bg1"/>
                </a:solidFill>
              </a:rPr>
              <a:t>выстраивание партнерских отношений</a:t>
            </a:r>
          </a:p>
          <a:p>
            <a:endParaRPr lang="ru-RU" sz="3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5142976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12307" y="382552"/>
            <a:ext cx="11367385" cy="6092895"/>
          </a:xfrm>
        </p:spPr>
        <p:txBody>
          <a:bodyPr>
            <a:noAutofit/>
          </a:bodyPr>
          <a:lstStyle/>
          <a:p>
            <a:endParaRPr lang="ru-RU" sz="3600" dirty="0">
              <a:solidFill>
                <a:schemeClr val="bg1"/>
              </a:solidFill>
            </a:endParaRPr>
          </a:p>
          <a:p>
            <a:r>
              <a:rPr lang="ru-RU" sz="3600" b="1" dirty="0">
                <a:solidFill>
                  <a:schemeClr val="bg1"/>
                </a:solidFill>
              </a:rPr>
              <a:t>Главный клиент программы </a:t>
            </a:r>
            <a:r>
              <a:rPr lang="mr-IN" sz="3600" dirty="0">
                <a:solidFill>
                  <a:schemeClr val="bg1"/>
                </a:solidFill>
              </a:rPr>
              <a:t>–</a:t>
            </a:r>
            <a:r>
              <a:rPr lang="ru-RU" sz="3600" dirty="0">
                <a:solidFill>
                  <a:schemeClr val="bg1"/>
                </a:solidFill>
              </a:rPr>
              <a:t> ухаживающий взрослый!</a:t>
            </a:r>
          </a:p>
          <a:p>
            <a:endParaRPr lang="ru-RU" sz="3600" dirty="0">
              <a:solidFill>
                <a:schemeClr val="bg1"/>
              </a:solidFill>
            </a:endParaRPr>
          </a:p>
          <a:p>
            <a:r>
              <a:rPr lang="en-US" sz="3600" b="1" dirty="0" err="1">
                <a:solidFill>
                  <a:schemeClr val="bg1"/>
                </a:solidFill>
              </a:rPr>
              <a:t>Цели</a:t>
            </a:r>
            <a:r>
              <a:rPr lang="en-US" sz="3600" b="1" dirty="0">
                <a:solidFill>
                  <a:schemeClr val="bg1"/>
                </a:solidFill>
              </a:rPr>
              <a:t> </a:t>
            </a:r>
            <a:r>
              <a:rPr lang="en-US" sz="3600" b="1" dirty="0" err="1">
                <a:solidFill>
                  <a:schemeClr val="bg1"/>
                </a:solidFill>
              </a:rPr>
              <a:t>программы</a:t>
            </a:r>
            <a:r>
              <a:rPr lang="ru-RU" sz="3600" dirty="0">
                <a:solidFill>
                  <a:schemeClr val="bg1"/>
                </a:solidFill>
              </a:rPr>
              <a:t>:</a:t>
            </a:r>
            <a:r>
              <a:rPr lang="en-US" sz="3600" dirty="0">
                <a:solidFill>
                  <a:schemeClr val="bg1"/>
                </a:solidFill>
              </a:rPr>
              <a:t> </a:t>
            </a:r>
            <a:endParaRPr lang="ru-RU" sz="3600" dirty="0">
              <a:solidFill>
                <a:schemeClr val="bg1"/>
              </a:solidFill>
            </a:endParaRPr>
          </a:p>
          <a:p>
            <a:pPr marL="571500" indent="-571500" algn="l">
              <a:buClr>
                <a:schemeClr val="bg1"/>
              </a:buClr>
              <a:buFont typeface="Arial" charset="0"/>
              <a:buChar char="•"/>
            </a:pPr>
            <a:r>
              <a:rPr lang="en-US" sz="3600" dirty="0" err="1">
                <a:solidFill>
                  <a:schemeClr val="bg1"/>
                </a:solidFill>
              </a:rPr>
              <a:t>повышение</a:t>
            </a:r>
            <a:r>
              <a:rPr lang="en-US" sz="3600" dirty="0">
                <a:solidFill>
                  <a:schemeClr val="bg1"/>
                </a:solidFill>
              </a:rPr>
              <a:t> </a:t>
            </a:r>
            <a:r>
              <a:rPr lang="en-US" sz="3600" dirty="0" err="1">
                <a:solidFill>
                  <a:schemeClr val="bg1"/>
                </a:solidFill>
                <a:latin typeface="Corbel" charset="0"/>
                <a:ea typeface="Corbel" charset="0"/>
                <a:cs typeface="Corbel" charset="0"/>
              </a:rPr>
              <a:t>родительских</a:t>
            </a:r>
            <a:r>
              <a:rPr lang="en-US" sz="3600" dirty="0">
                <a:solidFill>
                  <a:schemeClr val="bg1"/>
                </a:solidFill>
              </a:rPr>
              <a:t> </a:t>
            </a:r>
            <a:r>
              <a:rPr lang="en-US" sz="3600" dirty="0" err="1">
                <a:solidFill>
                  <a:schemeClr val="bg1"/>
                </a:solidFill>
              </a:rPr>
              <a:t>компетенций</a:t>
            </a:r>
            <a:endParaRPr lang="ru-RU" sz="3600" dirty="0">
              <a:solidFill>
                <a:schemeClr val="bg1"/>
              </a:solidFill>
            </a:endParaRPr>
          </a:p>
          <a:p>
            <a:pPr marL="571500" indent="-571500" algn="l">
              <a:buClr>
                <a:schemeClr val="bg1"/>
              </a:buClr>
              <a:buFont typeface="Arial" charset="0"/>
              <a:buChar char="•"/>
            </a:pPr>
            <a:r>
              <a:rPr lang="en-US" sz="3600" dirty="0" err="1">
                <a:solidFill>
                  <a:schemeClr val="bg1"/>
                </a:solidFill>
              </a:rPr>
              <a:t>освоение</a:t>
            </a:r>
            <a:r>
              <a:rPr lang="en-US" sz="3600" dirty="0">
                <a:solidFill>
                  <a:schemeClr val="bg1"/>
                </a:solidFill>
              </a:rPr>
              <a:t> </a:t>
            </a:r>
            <a:r>
              <a:rPr lang="en-US" sz="3600" dirty="0" err="1">
                <a:solidFill>
                  <a:schemeClr val="bg1"/>
                </a:solidFill>
              </a:rPr>
              <a:t>ребенком</a:t>
            </a:r>
            <a:r>
              <a:rPr lang="en-US" sz="3600" dirty="0">
                <a:solidFill>
                  <a:schemeClr val="bg1"/>
                </a:solidFill>
              </a:rPr>
              <a:t> </a:t>
            </a:r>
            <a:r>
              <a:rPr lang="en-US" sz="3600" dirty="0" err="1">
                <a:solidFill>
                  <a:schemeClr val="bg1"/>
                </a:solidFill>
              </a:rPr>
              <a:t>новых</a:t>
            </a:r>
            <a:r>
              <a:rPr lang="en-US" sz="3600" dirty="0">
                <a:solidFill>
                  <a:schemeClr val="bg1"/>
                </a:solidFill>
              </a:rPr>
              <a:t> </a:t>
            </a:r>
            <a:r>
              <a:rPr lang="en-US" sz="3600" dirty="0" err="1">
                <a:solidFill>
                  <a:schemeClr val="bg1"/>
                </a:solidFill>
              </a:rPr>
              <a:t>навыков</a:t>
            </a:r>
            <a:endParaRPr lang="ru-RU" sz="3600" dirty="0">
              <a:solidFill>
                <a:schemeClr val="bg1"/>
              </a:solidFill>
            </a:endParaRPr>
          </a:p>
          <a:p>
            <a:pPr marL="571500" indent="-571500" algn="l">
              <a:buClr>
                <a:schemeClr val="bg1"/>
              </a:buClr>
              <a:buFont typeface="Arial" charset="0"/>
              <a:buChar char="•"/>
            </a:pPr>
            <a:r>
              <a:rPr lang="en-US" sz="3600" dirty="0" err="1">
                <a:solidFill>
                  <a:schemeClr val="bg1"/>
                </a:solidFill>
              </a:rPr>
              <a:t>нормализация</a:t>
            </a:r>
            <a:r>
              <a:rPr lang="en-US" sz="3600" dirty="0">
                <a:solidFill>
                  <a:schemeClr val="bg1"/>
                </a:solidFill>
              </a:rPr>
              <a:t> </a:t>
            </a:r>
            <a:r>
              <a:rPr lang="en-US" sz="3600" dirty="0" err="1">
                <a:solidFill>
                  <a:schemeClr val="bg1"/>
                </a:solidFill>
              </a:rPr>
              <a:t>жизни</a:t>
            </a:r>
            <a:r>
              <a:rPr lang="en-US" sz="3600" dirty="0">
                <a:solidFill>
                  <a:schemeClr val="bg1"/>
                </a:solidFill>
              </a:rPr>
              <a:t> </a:t>
            </a:r>
            <a:r>
              <a:rPr lang="en-US" sz="3600" dirty="0" err="1">
                <a:solidFill>
                  <a:schemeClr val="bg1"/>
                </a:solidFill>
              </a:rPr>
              <a:t>семьи</a:t>
            </a:r>
            <a:endParaRPr lang="ru-RU" sz="3600" dirty="0">
              <a:solidFill>
                <a:schemeClr val="bg1"/>
              </a:solidFill>
            </a:endParaRPr>
          </a:p>
          <a:p>
            <a:r>
              <a:rPr lang="ru-RU" sz="3600" dirty="0">
                <a:solidFill>
                  <a:schemeClr val="bg1"/>
                </a:solidFill>
              </a:rPr>
              <a:t> </a:t>
            </a:r>
          </a:p>
          <a:p>
            <a:endParaRPr lang="ru-RU" sz="3600" dirty="0">
              <a:solidFill>
                <a:schemeClr val="bg1"/>
              </a:solidFill>
            </a:endParaRPr>
          </a:p>
        </p:txBody>
      </p:sp>
      <p:sp>
        <p:nvSpPr>
          <p:cNvPr id="6" name="Подзаголовок 2"/>
          <p:cNvSpPr txBox="1">
            <a:spLocks/>
          </p:cNvSpPr>
          <p:nvPr/>
        </p:nvSpPr>
        <p:spPr>
          <a:xfrm>
            <a:off x="344674" y="4795706"/>
            <a:ext cx="4475020" cy="1531307"/>
          </a:xfrm>
          <a:prstGeom prst="rect">
            <a:avLst/>
          </a:prstGeom>
          <a:noFill/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20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ru-RU" sz="2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788571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64486" y="455217"/>
            <a:ext cx="10863027" cy="5947565"/>
          </a:xfrm>
        </p:spPr>
        <p:txBody>
          <a:bodyPr>
            <a:noAutofit/>
          </a:bodyPr>
          <a:lstStyle/>
          <a:p>
            <a:r>
              <a:rPr lang="ru-RU" sz="3200" dirty="0">
                <a:solidFill>
                  <a:schemeClr val="bg1"/>
                </a:solidFill>
              </a:rPr>
              <a:t>Исследование </a:t>
            </a:r>
            <a:r>
              <a:rPr lang="ru-RU" sz="3200" b="1" dirty="0">
                <a:solidFill>
                  <a:schemeClr val="bg1"/>
                </a:solidFill>
              </a:rPr>
              <a:t>Сюзанны Пинкус </a:t>
            </a:r>
            <a:r>
              <a:rPr lang="ru-RU" sz="3200" dirty="0">
                <a:solidFill>
                  <a:schemeClr val="bg1"/>
                </a:solidFill>
              </a:rPr>
              <a:t>о партнерстве между специалистом и семьей, 2005 год, Лондон</a:t>
            </a:r>
          </a:p>
          <a:p>
            <a:endParaRPr lang="ru-RU" sz="3600" dirty="0">
              <a:solidFill>
                <a:schemeClr val="bg1"/>
              </a:solidFill>
            </a:endParaRPr>
          </a:p>
          <a:p>
            <a:r>
              <a:rPr lang="ru-RU" sz="3600" b="1" dirty="0">
                <a:solidFill>
                  <a:schemeClr val="bg1"/>
                </a:solidFill>
              </a:rPr>
              <a:t>4 основных принципа партнерства:</a:t>
            </a:r>
          </a:p>
          <a:p>
            <a:pPr marL="571500" indent="-571500" algn="l">
              <a:buClr>
                <a:schemeClr val="bg1"/>
              </a:buClr>
              <a:buFont typeface="Arial" charset="0"/>
              <a:buChar char="•"/>
            </a:pPr>
            <a:r>
              <a:rPr lang="ru-RU" sz="3200" dirty="0">
                <a:solidFill>
                  <a:schemeClr val="bg1"/>
                </a:solidFill>
              </a:rPr>
              <a:t>согласие относительно цели партнерства</a:t>
            </a:r>
          </a:p>
          <a:p>
            <a:pPr marL="571500" indent="-571500" algn="l">
              <a:buClr>
                <a:schemeClr val="bg1"/>
              </a:buClr>
              <a:buFont typeface="Arial" charset="0"/>
              <a:buChar char="•"/>
            </a:pPr>
            <a:r>
              <a:rPr lang="ru-RU" sz="3200" dirty="0">
                <a:solidFill>
                  <a:schemeClr val="bg1"/>
                </a:solidFill>
              </a:rPr>
              <a:t>ясность в том, кто и почему является партнерами</a:t>
            </a:r>
          </a:p>
          <a:p>
            <a:pPr marL="571500" indent="-571500" algn="l">
              <a:buClr>
                <a:schemeClr val="bg1"/>
              </a:buClr>
              <a:buFont typeface="Arial" charset="0"/>
              <a:buChar char="•"/>
            </a:pPr>
            <a:r>
              <a:rPr lang="ru-RU" sz="3200" dirty="0">
                <a:solidFill>
                  <a:schemeClr val="bg1"/>
                </a:solidFill>
              </a:rPr>
              <a:t>равное распределение власти между партнерами</a:t>
            </a:r>
          </a:p>
          <a:p>
            <a:pPr marL="571500" indent="-571500" algn="l">
              <a:buClr>
                <a:schemeClr val="bg1"/>
              </a:buClr>
              <a:buFont typeface="Arial" charset="0"/>
              <a:buChar char="•"/>
            </a:pPr>
            <a:r>
              <a:rPr lang="ru-RU" sz="3200" dirty="0">
                <a:solidFill>
                  <a:schemeClr val="bg1"/>
                </a:solidFill>
              </a:rPr>
              <a:t>использование механизмов прозрачности и подотчетности для мониторинга самого партнерства </a:t>
            </a:r>
          </a:p>
        </p:txBody>
      </p:sp>
    </p:spTree>
    <p:extLst>
      <p:ext uri="{BB962C8B-B14F-4D97-AF65-F5344CB8AC3E}">
        <p14:creationId xmlns:p14="http://schemas.microsoft.com/office/powerpoint/2010/main" xmlns="" val="17224474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47482" y="296975"/>
            <a:ext cx="10013752" cy="1020941"/>
          </a:xfrm>
        </p:spPr>
        <p:txBody>
          <a:bodyPr>
            <a:noAutofit/>
          </a:bodyPr>
          <a:lstStyle/>
          <a:p>
            <a:pPr marL="742950" indent="-742950" algn="l">
              <a:spcBef>
                <a:spcPts val="0"/>
              </a:spcBef>
              <a:buClr>
                <a:schemeClr val="bg1"/>
              </a:buClr>
              <a:buAutoNum type="arabicPeriod"/>
            </a:pPr>
            <a:r>
              <a:rPr lang="ru-RU" sz="3600" dirty="0">
                <a:solidFill>
                  <a:schemeClr val="bg1"/>
                </a:solidFill>
              </a:rPr>
              <a:t>Согласие относительно цели партнерства </a:t>
            </a:r>
          </a:p>
          <a:p>
            <a:pPr marL="571500" marR="0" lvl="0" indent="-57150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bg1"/>
              </a:buClr>
              <a:buSzTx/>
              <a:buFont typeface="Arial" charset="0"/>
              <a:buNone/>
              <a:tabLst/>
              <a:defRPr/>
            </a:pPr>
            <a:endParaRPr lang="ru-RU" sz="3600" dirty="0">
              <a:solidFill>
                <a:schemeClr val="bg1"/>
              </a:solidFill>
            </a:endParaRPr>
          </a:p>
        </p:txBody>
      </p:sp>
      <p:sp>
        <p:nvSpPr>
          <p:cNvPr id="6" name="Подзаголовок 2"/>
          <p:cNvSpPr txBox="1">
            <a:spLocks/>
          </p:cNvSpPr>
          <p:nvPr/>
        </p:nvSpPr>
        <p:spPr>
          <a:xfrm>
            <a:off x="344674" y="4795706"/>
            <a:ext cx="4475020" cy="1531307"/>
          </a:xfrm>
          <a:prstGeom prst="rect">
            <a:avLst/>
          </a:prstGeom>
          <a:noFill/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20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ru-RU" sz="2400" dirty="0">
              <a:solidFill>
                <a:schemeClr val="bg1"/>
              </a:solidFill>
            </a:endParaRPr>
          </a:p>
        </p:txBody>
      </p:sp>
      <p:sp>
        <p:nvSpPr>
          <p:cNvPr id="4" name="Подзаголовок 2"/>
          <p:cNvSpPr txBox="1">
            <a:spLocks/>
          </p:cNvSpPr>
          <p:nvPr/>
        </p:nvSpPr>
        <p:spPr>
          <a:xfrm>
            <a:off x="609600" y="1573100"/>
            <a:ext cx="11111928" cy="4753913"/>
          </a:xfrm>
          <a:prstGeom prst="rect">
            <a:avLst/>
          </a:prstGeom>
          <a:noFill/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20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71500" indent="-571500" algn="l">
              <a:spcBef>
                <a:spcPts val="0"/>
              </a:spcBef>
              <a:buClr>
                <a:schemeClr val="bg1"/>
              </a:buClr>
              <a:buFont typeface="Arial" charset="0"/>
              <a:buChar char="•"/>
            </a:pPr>
            <a:r>
              <a:rPr lang="ru-RU" sz="3600" dirty="0">
                <a:solidFill>
                  <a:schemeClr val="bg1"/>
                </a:solidFill>
              </a:rPr>
              <a:t>5 часов на знакомство, определение ролей и целей партнерства</a:t>
            </a:r>
          </a:p>
          <a:p>
            <a:pPr marL="571500" indent="-571500" algn="l">
              <a:spcBef>
                <a:spcPts val="0"/>
              </a:spcBef>
              <a:buClr>
                <a:schemeClr val="bg1"/>
              </a:buClr>
              <a:buFont typeface="Arial" charset="0"/>
              <a:buChar char="•"/>
            </a:pPr>
            <a:r>
              <a:rPr lang="ru-RU" sz="3600" dirty="0">
                <a:solidFill>
                  <a:schemeClr val="bg1"/>
                </a:solidFill>
              </a:rPr>
              <a:t>Проблемные области для работы определяются родителем с помощью процедуры канадской оценки выполнения деятельности </a:t>
            </a:r>
            <a:r>
              <a:rPr lang="en-US" sz="3600" dirty="0">
                <a:solidFill>
                  <a:schemeClr val="bg1"/>
                </a:solidFill>
              </a:rPr>
              <a:t>COPM</a:t>
            </a:r>
            <a:endParaRPr lang="ru-RU" sz="3600" dirty="0">
              <a:solidFill>
                <a:schemeClr val="bg1"/>
              </a:solidFill>
            </a:endParaRPr>
          </a:p>
          <a:p>
            <a:pPr marL="571500" indent="-571500" algn="l">
              <a:spcBef>
                <a:spcPts val="0"/>
              </a:spcBef>
              <a:buClr>
                <a:schemeClr val="bg1"/>
              </a:buClr>
              <a:buFont typeface="Arial" charset="0"/>
              <a:buChar char="•"/>
            </a:pPr>
            <a:r>
              <a:rPr lang="ru-RU" sz="3600" dirty="0">
                <a:solidFill>
                  <a:schemeClr val="bg1"/>
                </a:solidFill>
              </a:rPr>
              <a:t>Каждые 3 месяца «переоценка» восприятия выполнения деятельности и удовлетворенности по каждой проблеме </a:t>
            </a:r>
          </a:p>
        </p:txBody>
      </p:sp>
    </p:spTree>
    <p:extLst>
      <p:ext uri="{BB962C8B-B14F-4D97-AF65-F5344CB8AC3E}">
        <p14:creationId xmlns:p14="http://schemas.microsoft.com/office/powerpoint/2010/main" xmlns="" val="3990441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67774" y="506903"/>
            <a:ext cx="11656452" cy="58441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594362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одзаголовок 2"/>
          <p:cNvSpPr txBox="1">
            <a:spLocks/>
          </p:cNvSpPr>
          <p:nvPr/>
        </p:nvSpPr>
        <p:spPr>
          <a:xfrm>
            <a:off x="573741" y="449271"/>
            <a:ext cx="11044518" cy="1020941"/>
          </a:xfrm>
          <a:prstGeom prst="rect">
            <a:avLst/>
          </a:prstGeom>
          <a:noFill/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20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722313" indent="-635000" algn="l">
              <a:spcBef>
                <a:spcPts val="0"/>
              </a:spcBef>
              <a:buClr>
                <a:schemeClr val="bg1"/>
              </a:buClr>
            </a:pPr>
            <a:r>
              <a:rPr lang="ru-RU" sz="3600" dirty="0">
                <a:solidFill>
                  <a:schemeClr val="bg1"/>
                </a:solidFill>
              </a:rPr>
              <a:t>2.	Ясность в том, кто и почему является партнерами 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573741" y="1997839"/>
            <a:ext cx="11116235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71500" indent="-571500">
              <a:buClr>
                <a:schemeClr val="bg1"/>
              </a:buClr>
              <a:buFont typeface="Arial" charset="0"/>
              <a:buChar char="•"/>
            </a:pPr>
            <a:r>
              <a:rPr lang="ru-RU" sz="3600" dirty="0">
                <a:solidFill>
                  <a:schemeClr val="bg1"/>
                </a:solidFill>
              </a:rPr>
              <a:t>«Маленькие шаги»:</a:t>
            </a:r>
            <a:r>
              <a:rPr lang="ru-RU" sz="3600" dirty="0"/>
              <a:t> </a:t>
            </a:r>
            <a:r>
              <a:rPr lang="ru-RU" sz="3600" dirty="0">
                <a:solidFill>
                  <a:schemeClr val="bg1"/>
                </a:solidFill>
              </a:rPr>
              <a:t>постановка конкретных, достижимых, определенных во времени, релевантных целей (</a:t>
            </a:r>
            <a:r>
              <a:rPr lang="en-US" sz="3600" dirty="0">
                <a:solidFill>
                  <a:schemeClr val="bg1"/>
                </a:solidFill>
              </a:rPr>
              <a:t>SMART-</a:t>
            </a:r>
            <a:r>
              <a:rPr lang="en-US" sz="3600" dirty="0" err="1">
                <a:solidFill>
                  <a:schemeClr val="bg1"/>
                </a:solidFill>
              </a:rPr>
              <a:t>цели</a:t>
            </a:r>
            <a:r>
              <a:rPr lang="ru-RU" sz="3600" dirty="0">
                <a:solidFill>
                  <a:schemeClr val="bg1"/>
                </a:solidFill>
              </a:rPr>
              <a:t>)</a:t>
            </a:r>
          </a:p>
          <a:p>
            <a:pPr marL="571500" indent="-571500">
              <a:buClr>
                <a:schemeClr val="bg1"/>
              </a:buClr>
              <a:buFont typeface="Arial" charset="0"/>
              <a:buChar char="•"/>
            </a:pPr>
            <a:r>
              <a:rPr lang="ru-RU" sz="3600" dirty="0">
                <a:solidFill>
                  <a:schemeClr val="bg1"/>
                </a:solidFill>
              </a:rPr>
              <a:t>Консультант как кейс-менеджер семьи, он может ее маршрутизировать</a:t>
            </a:r>
          </a:p>
        </p:txBody>
      </p:sp>
    </p:spTree>
    <p:extLst>
      <p:ext uri="{BB962C8B-B14F-4D97-AF65-F5344CB8AC3E}">
        <p14:creationId xmlns:p14="http://schemas.microsoft.com/office/powerpoint/2010/main" xmlns="" val="14388518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 rot="10800000" flipV="1">
            <a:off x="484032" y="2015528"/>
            <a:ext cx="11223936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dirty="0">
                <a:solidFill>
                  <a:schemeClr val="bg1"/>
                </a:solidFill>
              </a:rPr>
              <a:t>Соломон через три месяца в позе сидя в автокресле с поддержками под колени может дотянуться и захватить правой рукой интересный, яркий предмет перед собой </a:t>
            </a:r>
          </a:p>
        </p:txBody>
      </p:sp>
    </p:spTree>
    <p:extLst>
      <p:ext uri="{BB962C8B-B14F-4D97-AF65-F5344CB8AC3E}">
        <p14:creationId xmlns:p14="http://schemas.microsoft.com/office/powerpoint/2010/main" xmlns="" val="2099302659"/>
      </p:ext>
    </p:extLst>
  </p:cSld>
  <p:clrMapOvr>
    <a:masterClrMapping/>
  </p:clrMapOvr>
</p:sld>
</file>

<file path=ppt/theme/theme1.xml><?xml version="1.0" encoding="utf-8"?>
<a:theme xmlns:a="http://schemas.openxmlformats.org/drawingml/2006/main" name="Посылка">
  <a:themeElements>
    <a:clrScheme name="Посылка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Посылка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Посылка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Parcel" id="{8BEC4385-4EB9-4D53-BFB5-0EA123736B6D}" vid="{4DB32801-28C0-48B0-8C1D-A9A58613615A}"/>
    </a:ext>
  </a:extLst>
</a:theme>
</file>

<file path=ppt/theme/theme2.xml><?xml version="1.0" encoding="utf-8"?>
<a:theme xmlns:a="http://schemas.openxmlformats.org/drawingml/2006/main" name="Тема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Parcel</Template>
  <TotalTime>757</TotalTime>
  <Words>325</Words>
  <Application>Microsoft Office PowerPoint</Application>
  <PresentationFormat>Произвольный</PresentationFormat>
  <Paragraphs>62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Посылка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Microsoft Office</dc:creator>
  <cp:lastModifiedBy>User</cp:lastModifiedBy>
  <cp:revision>30</cp:revision>
  <dcterms:created xsi:type="dcterms:W3CDTF">2019-02-25T10:04:26Z</dcterms:created>
  <dcterms:modified xsi:type="dcterms:W3CDTF">2019-03-25T11:48:07Z</dcterms:modified>
</cp:coreProperties>
</file>