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sldIdLst>
    <p:sldId id="603" r:id="rId2"/>
    <p:sldId id="622" r:id="rId3"/>
    <p:sldId id="580" r:id="rId4"/>
    <p:sldId id="619" r:id="rId5"/>
    <p:sldId id="616" r:id="rId6"/>
    <p:sldId id="620" r:id="rId7"/>
    <p:sldId id="618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8" r:id="rId17"/>
    <p:sldId id="637" r:id="rId18"/>
    <p:sldId id="640" r:id="rId19"/>
    <p:sldId id="635" r:id="rId20"/>
    <p:sldId id="639" r:id="rId21"/>
    <p:sldId id="623" r:id="rId22"/>
    <p:sldId id="624" r:id="rId23"/>
    <p:sldId id="625" r:id="rId24"/>
    <p:sldId id="621" r:id="rId25"/>
    <p:sldId id="615" r:id="rId26"/>
    <p:sldId id="604" r:id="rId27"/>
  </p:sldIdLst>
  <p:sldSz cx="9144000" cy="6858000" type="screen4x3"/>
  <p:notesSz cx="6858000" cy="9144000"/>
  <p:custDataLst>
    <p:tags r:id="rId29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00000"/>
    <a:srgbClr val="0000FF"/>
    <a:srgbClr val="FF7D7D"/>
    <a:srgbClr val="FFCC33"/>
    <a:srgbClr val="00CC99"/>
    <a:srgbClr val="3399FF"/>
    <a:srgbClr val="00FF99"/>
    <a:srgbClr val="0F3F59"/>
    <a:srgbClr val="B3D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4" autoAdjust="0"/>
    <p:restoredTop sz="93979" autoAdjust="0"/>
  </p:normalViewPr>
  <p:slideViewPr>
    <p:cSldViewPr snapToGrid="0" snapToObjects="1">
      <p:cViewPr varScale="1">
        <p:scale>
          <a:sx n="67" d="100"/>
          <a:sy n="67" d="100"/>
        </p:scale>
        <p:origin x="9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6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6A9B0124-2F64-5945-A12B-7B81DB5CC1EF}" type="datetimeFigureOut">
              <a:rPr lang="en-US" smtClean="0">
                <a:effectLst/>
              </a:rPr>
              <a:t>3/29/2019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F253B46A-D643-0A49-93D2-6742FCA04024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41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effectLst/>
        </p:spPr>
        <p:txBody>
          <a:bodyPr/>
          <a:lstStyle/>
          <a:p>
            <a:fld id="{6B68011F-22A6-452D-A319-A6E20A12F1A4}" type="slidenum">
              <a:rPr lang="en-US" smtClean="0">
                <a:effectLst/>
              </a:rPr>
              <a:t>12</a:t>
            </a:fld>
            <a:endParaRPr lang="en-US">
              <a:effectLst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effectLst/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79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 l="4026" r="3467"/>
          <a:stretch>
            <a:fillRect/>
          </a:stretch>
        </p:blipFill>
        <p:spPr>
          <a:xfrm>
            <a:off x="0" y="-1"/>
            <a:ext cx="9144000" cy="4562766"/>
          </a:xfrm>
          <a:prstGeom prst="rect">
            <a:avLst/>
          </a:prstGeom>
          <a:effectLst/>
        </p:spPr>
      </p:pic>
      <p:sp>
        <p:nvSpPr>
          <p:cNvPr id="14" name="Rectangle 13"/>
          <p:cNvSpPr/>
          <p:nvPr userDrawn="1"/>
        </p:nvSpPr>
        <p:spPr>
          <a:xfrm>
            <a:off x="3968751" y="0"/>
            <a:ext cx="5175250" cy="435774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lin ang="10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076290" y="4557744"/>
            <a:ext cx="2067710" cy="2300257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4562765"/>
            <a:ext cx="7287491" cy="229523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bg1"/>
              </a:solidFill>
              <a:effectLst/>
              <a:latin typeface="Calibri"/>
            </a:endParaRPr>
          </a:p>
          <a:p>
            <a:pPr algn="ctr" defTabSz="457200"/>
            <a:endParaRPr lang="en-US">
              <a:solidFill>
                <a:schemeClr val="bg1"/>
              </a:solidFill>
              <a:effectLst/>
              <a:latin typeface="Calibri"/>
            </a:endParaRPr>
          </a:p>
          <a:p>
            <a:pPr algn="ctr" defTabSz="457200"/>
            <a:endParaRPr lang="en-US" sz="2400">
              <a:solidFill>
                <a:schemeClr val="bg1"/>
              </a:solidFill>
              <a:effectLst/>
              <a:latin typeface="Calibri"/>
            </a:endParaRPr>
          </a:p>
          <a:p>
            <a:pPr algn="l" defTabSz="457200"/>
            <a:r>
              <a:rPr lang="en-US" sz="2400">
                <a:solidFill>
                  <a:schemeClr val="bg1"/>
                </a:solidFill>
                <a:effectLst/>
                <a:latin typeface="Calibri"/>
              </a:rPr>
              <a:t>	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655121" y="-1"/>
            <a:ext cx="3488879" cy="455774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Century Gothic" panose="020B0502020202020204" pitchFamily="34" charset="0"/>
              </a:rPr>
              <a:t>Supporting</a:t>
            </a:r>
            <a:r>
              <a:rPr lang="en-US" sz="3200" b="1" baseline="0">
                <a:effectLst/>
                <a:latin typeface="Century Gothic" panose="020B0502020202020204" pitchFamily="34" charset="0"/>
              </a:rPr>
              <a:t> Social </a:t>
            </a:r>
          </a:p>
          <a:p>
            <a:pPr algn="ctr"/>
            <a:r>
              <a:rPr lang="en-US" sz="3200" b="1" baseline="0">
                <a:effectLst/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n-US" sz="3200" b="1">
                <a:effectLst/>
                <a:latin typeface="Century Gothic" panose="020B0502020202020204" pitchFamily="34" charset="0"/>
              </a:rPr>
              <a:t>Community Inclusion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48851" y="4600483"/>
            <a:ext cx="6283937" cy="1044589"/>
            <a:chOff x="148851" y="4600483"/>
            <a:chExt cx="6283937" cy="1044589"/>
          </a:xfrm>
          <a:effectLst/>
        </p:grpSpPr>
        <p:sp>
          <p:nvSpPr>
            <p:cNvPr id="2" name="Rectangle 1"/>
            <p:cNvSpPr/>
            <p:nvPr userDrawn="1"/>
          </p:nvSpPr>
          <p:spPr>
            <a:xfrm>
              <a:off x="1356974" y="4600483"/>
              <a:ext cx="5075814" cy="104458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2000" b="1" cap="none" spc="-150" baseline="0">
                  <a:effectLst/>
                  <a:latin typeface="Century Gothic" panose="020B0502020202020204" pitchFamily="34" charset="0"/>
                </a:rPr>
                <a:t>Global Resource Center on Inclusive Education</a:t>
              </a:r>
            </a:p>
            <a:p>
              <a:pPr algn="l"/>
              <a:r>
                <a:rPr lang="en-US" sz="1800" cap="none" spc="-150" baseline="0">
                  <a:effectLst/>
                  <a:latin typeface="Century Gothic" panose="020B0502020202020204" pitchFamily="34" charset="0"/>
                </a:rPr>
                <a:t>University of </a:t>
              </a:r>
              <a:r>
                <a:rPr lang="en-US" sz="1600" cap="none" spc="-150" baseline="0">
                  <a:effectLst/>
                  <a:latin typeface="Century Gothic" panose="020B0502020202020204" pitchFamily="34" charset="0"/>
                </a:rPr>
                <a:t>Minnesota</a:t>
              </a:r>
              <a:endParaRPr lang="en-US" sz="2000" cap="none" spc="-150" baseline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148851" y="4600483"/>
              <a:ext cx="1531093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effectLst/>
                  <a:latin typeface="Copperplate Gothic Bold" panose="020E0705020206020404" pitchFamily="34" charset="0"/>
                </a:rPr>
                <a:t>GRC</a:t>
              </a:r>
              <a:endParaRPr lang="en-US" sz="1600">
                <a:solidFill>
                  <a:schemeClr val="bg1"/>
                </a:solidFill>
                <a:effectLst/>
                <a:latin typeface="Copperplate Gothic Bold" panose="020E07050202060204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9392" y="6444818"/>
            <a:ext cx="1616364" cy="207048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52816" y="4912747"/>
            <a:ext cx="1003417" cy="1181063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362930" y="11453403"/>
            <a:ext cx="5052291" cy="4618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>
              <a:effectLst/>
            </a:endParaRPr>
          </a:p>
        </p:txBody>
      </p:sp>
      <p:sp>
        <p:nvSpPr>
          <p:cNvPr id="31" name="Rectangle 23"/>
          <p:cNvSpPr>
            <a:spLocks noChangeArrowheads="1"/>
          </p:cNvSpPr>
          <p:nvPr userDrawn="1"/>
        </p:nvSpPr>
        <p:spPr>
          <a:xfrm>
            <a:off x="1" y="24695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9724" y="5616122"/>
            <a:ext cx="2970793" cy="11553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40156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97" y="281358"/>
            <a:ext cx="7465734" cy="913178"/>
          </a:xfrm>
          <a:effectLst/>
        </p:spPr>
        <p:txBody>
          <a:bodyPr/>
          <a:lstStyle>
            <a:lvl1pPr>
              <a:defRPr baseline="0">
                <a:solidFill>
                  <a:srgbClr val="800000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3pPr marL="1143000" indent="-228600">
              <a:buSzPct val="60000"/>
              <a:buFont typeface="Wingdings" panose="05000000000000000000" pitchFamily="2" charset="2"/>
              <a:buChar char="v"/>
              <a:defRPr>
                <a:effectLst/>
              </a:defRPr>
            </a:lvl3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8726" y="6328687"/>
            <a:ext cx="7932198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en-US" sz="2400">
                <a:solidFill>
                  <a:schemeClr val="bg1"/>
                </a:solidFill>
                <a:effectLst/>
                <a:latin typeface="Cooper Black" pitchFamily="18" charset="0"/>
              </a:rPr>
              <a:t>GRC</a:t>
            </a:r>
            <a:r>
              <a:rPr lang="en-US" sz="2400" baseline="0">
                <a:solidFill>
                  <a:schemeClr val="bg1"/>
                </a:solidFill>
                <a:effectLst/>
                <a:latin typeface="Cooper Black" pitchFamily="18" charset="0"/>
              </a:rPr>
              <a:t>  </a:t>
            </a:r>
            <a:r>
              <a:rPr lang="en-US" sz="2400">
                <a:solidFill>
                  <a:schemeClr val="bg1"/>
                </a:solidFill>
                <a:effectLst/>
                <a:latin typeface="+mn-lt"/>
              </a:rPr>
              <a:t>Global</a:t>
            </a:r>
            <a:r>
              <a:rPr lang="en-US" sz="2400" baseline="0">
                <a:solidFill>
                  <a:schemeClr val="bg1"/>
                </a:solidFill>
                <a:effectLst/>
                <a:latin typeface="+mn-lt"/>
              </a:rPr>
              <a:t> Resource Center on Inclusive Education</a:t>
            </a:r>
            <a:endParaRPr lang="en-US" sz="280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665" y="6282833"/>
            <a:ext cx="1307838" cy="5075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8713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F9282AE5-B0FF-42CB-A770-1CE8C133B8EC}" type="slidenum">
              <a:rPr lang="en-US">
                <a:effectLst/>
              </a:rPr>
              <a:pPr>
                <a:defRPr>
                  <a:effectLst/>
                </a:defRPr>
              </a:p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6378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" name="Rectangle 4"/>
          <p:cNvSpPr/>
          <p:nvPr userDrawn="1"/>
        </p:nvSpPr>
        <p:spPr>
          <a:xfrm>
            <a:off x="0" y="1"/>
            <a:ext cx="9143999" cy="12941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22247" y="6236368"/>
            <a:ext cx="929105" cy="621632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319315" y="9865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6401803"/>
            <a:ext cx="3657600" cy="379869"/>
          </a:xfrm>
          <a:prstGeom prst="rect">
            <a:avLst/>
          </a:prstGeom>
          <a:effectLst/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9315" y="1484791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13706" y="6366714"/>
            <a:ext cx="581195" cy="409335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 userDrawn="1"/>
        </p:nvSpPr>
        <p:spPr>
          <a:xfrm>
            <a:off x="2286000" y="2951947"/>
            <a:ext cx="4572000" cy="95410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en-US" sz="2400">
                <a:solidFill>
                  <a:schemeClr val="bg1"/>
                </a:solidFill>
                <a:effectLst/>
                <a:latin typeface="Cooper Black" pitchFamily="18" charset="0"/>
              </a:rPr>
              <a:t>GRC</a:t>
            </a:r>
            <a:r>
              <a:rPr lang="en-US" sz="2400" baseline="0">
                <a:solidFill>
                  <a:schemeClr val="bg1"/>
                </a:solidFill>
                <a:effectLst/>
                <a:latin typeface="Cooper Black" pitchFamily="18" charset="0"/>
              </a:rPr>
              <a:t>  </a:t>
            </a:r>
            <a:r>
              <a:rPr lang="en-US" sz="1800">
                <a:solidFill>
                  <a:schemeClr val="bg1"/>
                </a:solidFill>
                <a:effectLst/>
                <a:latin typeface="+mn-lt"/>
              </a:rPr>
              <a:t>Global</a:t>
            </a:r>
            <a:r>
              <a:rPr lang="en-US" sz="1800" baseline="0">
                <a:solidFill>
                  <a:schemeClr val="bg1"/>
                </a:solidFill>
                <a:effectLst/>
                <a:latin typeface="+mn-lt"/>
              </a:rPr>
              <a:t> Resource Center on Inclusive Education      </a:t>
            </a:r>
            <a:r>
              <a:rPr lang="en-US" sz="3200" baseline="0">
                <a:solidFill>
                  <a:schemeClr val="bg1"/>
                </a:solidFill>
                <a:effectLst/>
                <a:latin typeface="+mn-lt"/>
              </a:rPr>
              <a:t>ICI</a:t>
            </a:r>
            <a:endParaRPr lang="en-US" sz="280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236368"/>
            <a:ext cx="8222247" cy="621632"/>
          </a:xfrm>
          <a:prstGeom prst="rect">
            <a:avLst/>
          </a:prstGeom>
          <a:solidFill>
            <a:srgbClr val="800000"/>
          </a:solidFill>
          <a:effectLst/>
        </p:spPr>
        <p:txBody>
          <a:bodyPr wrap="square" rtlCol="0">
            <a:spAutoFit/>
          </a:bodyPr>
          <a:lstStyle/>
          <a:p>
            <a:endParaRPr lang="en-US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35014" y="6305329"/>
            <a:ext cx="404186" cy="4962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586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F3F59"/>
          </a:solidFill>
          <a:effectLst/>
          <a:latin typeface="Open Sans bold"/>
          <a:ea typeface="+mj-ea"/>
          <a:cs typeface="Open Sans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effectLst/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effectLst/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effectLst/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advocacyonline.org/stories/?story=N6RD5lmgyx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31104577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Что такое самоопределение?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629400" cy="3810000"/>
          </a:xfrm>
          <a:effectLst/>
        </p:spPr>
        <p:txBody>
          <a:bodyPr>
            <a:normAutofit lnSpcReduction="10000"/>
          </a:bodyPr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Контроль над повседневными решениями</a:t>
            </a:r>
          </a:p>
          <a:p>
            <a:pPr lvl="1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Что надеть</a:t>
            </a:r>
          </a:p>
          <a:p>
            <a:pPr lvl="1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Что есть</a:t>
            </a:r>
          </a:p>
          <a:p>
            <a:pPr lvl="1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Когда идти спать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Контроль над долгосрочными решениями </a:t>
            </a:r>
          </a:p>
          <a:p>
            <a:pPr lvl="1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Где и с кем жить</a:t>
            </a:r>
          </a:p>
          <a:p>
            <a:pPr lvl="1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Где работать</a:t>
            </a:r>
          </a:p>
          <a:p>
            <a:pPr lvl="1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Какую работу выполнять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1107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43" y="237346"/>
            <a:ext cx="7010400" cy="868362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Трехсторонняя модель самоопределения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1828800"/>
            <a:ext cx="5638800" cy="4153406"/>
            <a:chOff x="2209800" y="1828800"/>
            <a:chExt cx="5638800" cy="4153406"/>
          </a:xfrm>
          <a:effectLst/>
        </p:grpSpPr>
        <p:sp>
          <p:nvSpPr>
            <p:cNvPr id="5" name="Text Box 3"/>
            <p:cNvSpPr txBox="1">
              <a:spLocks noChangeArrowheads="1"/>
            </p:cNvSpPr>
            <p:nvPr/>
          </p:nvSpPr>
          <p:spPr>
            <a:xfrm>
              <a:off x="4529029" y="5458987"/>
              <a:ext cx="1161941" cy="5186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ru-RU" sz="12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Изменения во </a:t>
              </a:r>
            </a:p>
            <a:p>
              <a:pPr algn="ctr" rtl="0"/>
              <a:r>
                <a:rPr lang="ru-RU" sz="16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времени</a:t>
              </a:r>
            </a:p>
          </p:txBody>
        </p:sp>
        <p:grpSp>
          <p:nvGrpSpPr>
            <p:cNvPr id="4" name="Group 19"/>
            <p:cNvGrpSpPr/>
            <p:nvPr/>
          </p:nvGrpSpPr>
          <p:grpSpPr>
            <a:xfrm>
              <a:off x="3212063" y="3218165"/>
              <a:ext cx="3759773" cy="2190944"/>
              <a:chOff x="3212063" y="3218165"/>
              <a:chExt cx="3759773" cy="2190944"/>
            </a:xfrm>
            <a:effectLst/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>
              <a:xfrm>
                <a:off x="3212063" y="3218165"/>
                <a:ext cx="3759773" cy="2190944"/>
              </a:xfrm>
              <a:prstGeom prst="ellips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>
              <a:xfrm>
                <a:off x="3996273" y="4641488"/>
                <a:ext cx="2153531" cy="30510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ru-RU" sz="1400" b="1" i="0" u="none" strike="noStrike"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Осуществление контроля</a:t>
                </a: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4051006" y="3228311"/>
              <a:ext cx="1928882" cy="1181237"/>
            </a:xfrm>
            <a:custGeom>
              <a:avLst/>
              <a:gdLst>
                <a:gd name="T0" fmla="*/ 15 w 493"/>
                <a:gd name="T1" fmla="*/ 71 h 479"/>
                <a:gd name="T2" fmla="*/ 105 w 493"/>
                <a:gd name="T3" fmla="*/ 32 h 479"/>
                <a:gd name="T4" fmla="*/ 180 w 493"/>
                <a:gd name="T5" fmla="*/ 11 h 479"/>
                <a:gd name="T6" fmla="*/ 330 w 493"/>
                <a:gd name="T7" fmla="*/ 5 h 479"/>
                <a:gd name="T8" fmla="*/ 459 w 493"/>
                <a:gd name="T9" fmla="*/ 41 h 479"/>
                <a:gd name="T10" fmla="*/ 489 w 493"/>
                <a:gd name="T11" fmla="*/ 53 h 479"/>
                <a:gd name="T12" fmla="*/ 486 w 493"/>
                <a:gd name="T13" fmla="*/ 122 h 479"/>
                <a:gd name="T14" fmla="*/ 474 w 493"/>
                <a:gd name="T15" fmla="*/ 191 h 479"/>
                <a:gd name="T16" fmla="*/ 450 w 493"/>
                <a:gd name="T17" fmla="*/ 269 h 479"/>
                <a:gd name="T18" fmla="*/ 408 w 493"/>
                <a:gd name="T19" fmla="*/ 335 h 479"/>
                <a:gd name="T20" fmla="*/ 330 w 493"/>
                <a:gd name="T21" fmla="*/ 422 h 479"/>
                <a:gd name="T22" fmla="*/ 237 w 493"/>
                <a:gd name="T23" fmla="*/ 479 h 479"/>
                <a:gd name="T24" fmla="*/ 153 w 493"/>
                <a:gd name="T25" fmla="*/ 425 h 479"/>
                <a:gd name="T26" fmla="*/ 93 w 493"/>
                <a:gd name="T27" fmla="*/ 362 h 479"/>
                <a:gd name="T28" fmla="*/ 45 w 493"/>
                <a:gd name="T29" fmla="*/ 284 h 479"/>
                <a:gd name="T30" fmla="*/ 12 w 493"/>
                <a:gd name="T31" fmla="*/ 176 h 479"/>
                <a:gd name="T32" fmla="*/ 15 w 493"/>
                <a:gd name="T33" fmla="*/ 71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2" h="479">
                  <a:moveTo>
                    <a:pt x="15" y="71"/>
                  </a:moveTo>
                  <a:cubicBezTo>
                    <a:pt x="30" y="47"/>
                    <a:pt x="78" y="42"/>
                    <a:pt x="105" y="32"/>
                  </a:cubicBezTo>
                  <a:cubicBezTo>
                    <a:pt x="132" y="22"/>
                    <a:pt x="143" y="15"/>
                    <a:pt x="180" y="11"/>
                  </a:cubicBezTo>
                  <a:cubicBezTo>
                    <a:pt x="217" y="7"/>
                    <a:pt x="284" y="0"/>
                    <a:pt x="330" y="5"/>
                  </a:cubicBezTo>
                  <a:cubicBezTo>
                    <a:pt x="376" y="10"/>
                    <a:pt x="433" y="33"/>
                    <a:pt x="459" y="41"/>
                  </a:cubicBezTo>
                  <a:cubicBezTo>
                    <a:pt x="485" y="49"/>
                    <a:pt x="485" y="40"/>
                    <a:pt x="489" y="53"/>
                  </a:cubicBezTo>
                  <a:cubicBezTo>
                    <a:pt x="493" y="66"/>
                    <a:pt x="488" y="99"/>
                    <a:pt x="486" y="122"/>
                  </a:cubicBezTo>
                  <a:cubicBezTo>
                    <a:pt x="484" y="145"/>
                    <a:pt x="480" y="167"/>
                    <a:pt x="474" y="191"/>
                  </a:cubicBezTo>
                  <a:cubicBezTo>
                    <a:pt x="468" y="215"/>
                    <a:pt x="461" y="245"/>
                    <a:pt x="450" y="269"/>
                  </a:cubicBezTo>
                  <a:cubicBezTo>
                    <a:pt x="439" y="293"/>
                    <a:pt x="428" y="310"/>
                    <a:pt x="408" y="335"/>
                  </a:cubicBezTo>
                  <a:cubicBezTo>
                    <a:pt x="388" y="360"/>
                    <a:pt x="358" y="398"/>
                    <a:pt x="330" y="422"/>
                  </a:cubicBezTo>
                  <a:cubicBezTo>
                    <a:pt x="302" y="446"/>
                    <a:pt x="266" y="479"/>
                    <a:pt x="237" y="479"/>
                  </a:cubicBezTo>
                  <a:cubicBezTo>
                    <a:pt x="208" y="479"/>
                    <a:pt x="177" y="444"/>
                    <a:pt x="153" y="425"/>
                  </a:cubicBezTo>
                  <a:cubicBezTo>
                    <a:pt x="129" y="406"/>
                    <a:pt x="111" y="385"/>
                    <a:pt x="93" y="362"/>
                  </a:cubicBezTo>
                  <a:cubicBezTo>
                    <a:pt x="75" y="339"/>
                    <a:pt x="58" y="315"/>
                    <a:pt x="45" y="284"/>
                  </a:cubicBezTo>
                  <a:cubicBezTo>
                    <a:pt x="32" y="253"/>
                    <a:pt x="18" y="211"/>
                    <a:pt x="12" y="176"/>
                  </a:cubicBezTo>
                  <a:cubicBezTo>
                    <a:pt x="6" y="141"/>
                    <a:pt x="0" y="95"/>
                    <a:pt x="15" y="71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2209800" y="2362200"/>
              <a:ext cx="3759774" cy="2192160"/>
              <a:chOff x="1192" y="1161"/>
              <a:chExt cx="2187" cy="1802"/>
            </a:xfrm>
            <a:effectLst/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>
              <a:xfrm>
                <a:off x="1192" y="1161"/>
                <a:ext cx="2187" cy="1802"/>
              </a:xfrm>
              <a:prstGeom prst="ellipse">
                <a:avLst/>
              </a:prstGeom>
              <a:noFill/>
              <a:ln w="25400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>
              <a:xfrm>
                <a:off x="1621" y="1516"/>
                <a:ext cx="558" cy="25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ru-RU" sz="1400" b="1" i="0" u="none" strike="noStrike"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Важность</a:t>
                </a:r>
                <a:r>
                  <a:rPr lang="ru-RU" sz="1100" b="1" i="0" u="none" strike="noStrike"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 </a:t>
                </a:r>
              </a:p>
            </p:txBody>
          </p:sp>
        </p:grpSp>
        <p:grpSp>
          <p:nvGrpSpPr>
            <p:cNvPr id="8" name="Group 11"/>
            <p:cNvGrpSpPr/>
            <p:nvPr/>
          </p:nvGrpSpPr>
          <p:grpSpPr>
            <a:xfrm>
              <a:off x="4088827" y="2388502"/>
              <a:ext cx="3759773" cy="2192160"/>
              <a:chOff x="2285" y="1210"/>
              <a:chExt cx="2187" cy="1802"/>
            </a:xfrm>
            <a:effectLst/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>
              <a:xfrm>
                <a:off x="2285" y="1210"/>
                <a:ext cx="2187" cy="1802"/>
              </a:xfrm>
              <a:prstGeom prst="ellipse">
                <a:avLst/>
              </a:prstGeom>
              <a:noFill/>
              <a:ln w="31750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>
              <a:xfrm>
                <a:off x="3459" y="1439"/>
                <a:ext cx="601" cy="6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ru-RU" sz="1400" b="1" i="0" u="none" strike="noStrike"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Желаемая </a:t>
                </a:r>
              </a:p>
              <a:p>
                <a:pPr algn="ctr" rtl="0"/>
                <a:r>
                  <a:rPr lang="ru-RU" sz="1400" b="1" i="0" u="none" strike="noStrike"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степень </a:t>
                </a:r>
              </a:p>
              <a:p>
                <a:pPr algn="ctr" rtl="0"/>
                <a:r>
                  <a:rPr lang="ru-RU" sz="1400" b="1" i="0" u="none" strike="noStrike"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контроля</a:t>
                </a: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>
            <a:xfrm>
              <a:off x="4095404" y="1828800"/>
              <a:ext cx="2034350" cy="366126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ru-RU" sz="1800" b="1" i="0" u="none" strike="noStrike">
                  <a:solidFill>
                    <a:srgbClr val="00206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Самоопределение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>
            <a:xfrm flipH="1">
              <a:off x="5084213" y="2286210"/>
              <a:ext cx="20630" cy="13077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1799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44826" y="86501"/>
            <a:ext cx="8382000" cy="1066800"/>
          </a:xfrm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Компетенции в сфере самоопределения</a:t>
            </a:r>
            <a:b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</a:br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 </a:t>
            </a:r>
            <a:r>
              <a:rPr lang="ru-RU" sz="2400" b="1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Люди с умственными ограничениями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1" y="1587865"/>
            <a:ext cx="7304313" cy="4335816"/>
            <a:chOff x="1066801" y="1905000"/>
            <a:chExt cx="7304313" cy="4335816"/>
          </a:xfrm>
          <a:effectLst/>
        </p:grpSpPr>
        <p:sp>
          <p:nvSpPr>
            <p:cNvPr id="44" name="AutoShape 15"/>
            <p:cNvSpPr>
              <a:spLocks noChangeArrowheads="1"/>
            </p:cNvSpPr>
            <p:nvPr/>
          </p:nvSpPr>
          <p:spPr>
            <a:xfrm>
              <a:off x="2971800" y="5029200"/>
              <a:ext cx="3171293" cy="1211616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 rtl="0"/>
              <a:r>
                <a:rPr lang="ru-RU" sz="1600" b="1" i="0" u="none" strike="noStrike">
                  <a:solidFill>
                    <a:srgbClr val="FFFF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Знания</a:t>
              </a:r>
            </a:p>
            <a:p>
              <a:pPr algn="ctr" rtl="0"/>
              <a:r>
                <a:rPr lang="ru-RU" sz="12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Ресурсы и система</a:t>
              </a:r>
            </a:p>
            <a:p>
              <a:pPr algn="ctr" rtl="0"/>
              <a:r>
                <a:rPr lang="ru-RU" sz="12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Законы, права и обязанности</a:t>
              </a:r>
            </a:p>
            <a:p>
              <a:pPr algn="ctr" rtl="0"/>
              <a:r>
                <a:rPr lang="ru-RU" sz="12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Самоанализ</a:t>
              </a:r>
            </a:p>
            <a:p>
              <a:pPr algn="ctr" rtl="0"/>
              <a:r>
                <a:rPr lang="ru-RU" sz="12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Желаемое и нежелательное</a:t>
              </a:r>
            </a:p>
            <a:p>
              <a:pPr algn="ctr" rtl="0"/>
              <a:r>
                <a:rPr lang="ru-RU" sz="1200" b="1" i="0" u="none" strike="noStrike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Доступные варианты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66801" y="1905000"/>
              <a:ext cx="7304313" cy="3049031"/>
              <a:chOff x="1066801" y="1905000"/>
              <a:chExt cx="7304313" cy="3049031"/>
            </a:xfrm>
            <a:effectLst/>
          </p:grpSpPr>
          <p:grpSp>
            <p:nvGrpSpPr>
              <p:cNvPr id="2" name="Group 1"/>
              <p:cNvGrpSpPr/>
              <p:nvPr/>
            </p:nvGrpSpPr>
            <p:grpSpPr>
              <a:xfrm>
                <a:off x="2971800" y="3787452"/>
                <a:ext cx="3276600" cy="632147"/>
                <a:chOff x="2971800" y="3787452"/>
                <a:chExt cx="3276600" cy="632147"/>
              </a:xfrm>
              <a:effectLst/>
            </p:grpSpPr>
            <p:sp>
              <p:nvSpPr>
                <p:cNvPr id="41" name="Freeform 5"/>
                <p:cNvSpPr/>
                <p:nvPr/>
              </p:nvSpPr>
              <p:spPr>
                <a:xfrm>
                  <a:off x="2971800" y="3787452"/>
                  <a:ext cx="3276600" cy="632147"/>
                </a:xfrm>
                <a:custGeom>
                  <a:avLst/>
                  <a:gdLst>
                    <a:gd name="T0" fmla="*/ 144 w 846"/>
                    <a:gd name="T1" fmla="*/ 0 h 473"/>
                    <a:gd name="T2" fmla="*/ 0 w 846"/>
                    <a:gd name="T3" fmla="*/ 138 h 473"/>
                    <a:gd name="T4" fmla="*/ 0 w 846"/>
                    <a:gd name="T5" fmla="*/ 335 h 473"/>
                    <a:gd name="T6" fmla="*/ 144 w 846"/>
                    <a:gd name="T7" fmla="*/ 473 h 473"/>
                    <a:gd name="T8" fmla="*/ 702 w 846"/>
                    <a:gd name="T9" fmla="*/ 473 h 473"/>
                    <a:gd name="T10" fmla="*/ 846 w 846"/>
                    <a:gd name="T11" fmla="*/ 335 h 473"/>
                    <a:gd name="T12" fmla="*/ 846 w 846"/>
                    <a:gd name="T13" fmla="*/ 138 h 473"/>
                    <a:gd name="T14" fmla="*/ 702 w 846"/>
                    <a:gd name="T15" fmla="*/ 0 h 473"/>
                    <a:gd name="T16" fmla="*/ 144 w 846"/>
                    <a:gd name="T17" fmla="*/ 0 h 4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5" h="472">
                      <a:moveTo>
                        <a:pt x="144" y="0"/>
                      </a:moveTo>
                      <a:lnTo>
                        <a:pt x="0" y="138"/>
                      </a:lnTo>
                      <a:lnTo>
                        <a:pt x="0" y="335"/>
                      </a:lnTo>
                      <a:lnTo>
                        <a:pt x="144" y="473"/>
                      </a:lnTo>
                      <a:lnTo>
                        <a:pt x="702" y="473"/>
                      </a:lnTo>
                      <a:lnTo>
                        <a:pt x="846" y="335"/>
                      </a:lnTo>
                      <a:lnTo>
                        <a:pt x="846" y="138"/>
                      </a:lnTo>
                      <a:lnTo>
                        <a:pt x="70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2700">
                  <a:solidFill>
                    <a:srgbClr val="800000"/>
                  </a:solidFill>
                  <a:prstDash val="solid"/>
                  <a:round/>
                </a:ln>
                <a:effectLst/>
              </p:spPr>
              <p:txBody>
                <a:bodyPr/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42" name="Rectangle 8"/>
                <p:cNvSpPr>
                  <a:spLocks noChangeArrowheads="1"/>
                </p:cNvSpPr>
                <p:nvPr/>
              </p:nvSpPr>
              <p:spPr>
                <a:xfrm>
                  <a:off x="3176558" y="3972611"/>
                  <a:ext cx="2974772" cy="427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 rtl="0"/>
                  <a:r>
                    <a:rPr lang="ru-RU" sz="1400" b="1" i="0" u="none" strike="noStrike">
                      <a:solidFill>
                        <a:srgbClr val="FFFFFF"/>
                      </a:solidFill>
                      <a:effectLst/>
                      <a:highlight>
                        <a:srgbClr val="000000">
                          <a:alpha val="0"/>
                        </a:srgbClr>
                      </a:highlight>
                      <a:latin typeface="Calibri"/>
                    </a:rPr>
                    <a:t> Компетенции в сфере самоопределения</a:t>
                  </a:r>
                </a:p>
              </p:txBody>
            </p:sp>
          </p:grpSp>
          <p:sp>
            <p:nvSpPr>
              <p:cNvPr id="43" name="AutoShape 13"/>
              <p:cNvSpPr>
                <a:spLocks noChangeArrowheads="1"/>
              </p:cNvSpPr>
              <p:nvPr/>
            </p:nvSpPr>
            <p:spPr>
              <a:xfrm>
                <a:off x="5867400" y="1905000"/>
                <a:ext cx="2503714" cy="1633047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ru-RU" sz="1600" b="1" i="0" u="none" strike="noStrike" dirty="0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Взгляды и убеждения</a:t>
                </a:r>
              </a:p>
              <a:p>
                <a:pPr algn="ctr" rtl="0"/>
                <a:r>
                  <a:rPr lang="ru-RU" sz="1200" b="1" i="0" u="none" strike="noStrike" dirty="0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Внутренний локус контроля</a:t>
                </a:r>
              </a:p>
              <a:p>
                <a:pPr algn="ctr" rtl="0"/>
                <a:r>
                  <a:rPr lang="ru-RU" sz="1200" b="1" i="0" u="none" strike="noStrike" dirty="0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Самоуважение и принятие</a:t>
                </a:r>
              </a:p>
              <a:p>
                <a:pPr algn="ctr" rtl="0"/>
                <a:r>
                  <a:rPr lang="ru-RU" sz="1200" b="1" i="0" u="none" strike="noStrike" dirty="0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Чувство собственной эффективности</a:t>
                </a:r>
              </a:p>
              <a:p>
                <a:pPr algn="ctr" rtl="0"/>
                <a:r>
                  <a:rPr lang="ru-RU" sz="1200" b="1" i="0" u="none" strike="noStrike" dirty="0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Целеустремленность</a:t>
                </a:r>
              </a:p>
              <a:p>
                <a:pPr algn="ctr" rtl="0"/>
                <a:r>
                  <a:rPr lang="ru-RU" sz="1200" b="1" i="0" u="none" strike="noStrike" dirty="0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Чувство значимости для других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906865" y="2133600"/>
                <a:ext cx="5094482" cy="2820431"/>
                <a:chOff x="1906865" y="2133600"/>
                <a:chExt cx="5094482" cy="2820431"/>
              </a:xfrm>
              <a:effectLst/>
            </p:grpSpPr>
            <p:sp>
              <p:nvSpPr>
                <p:cNvPr id="45" name="AutoShape 25"/>
                <p:cNvSpPr>
                  <a:spLocks noChangeArrowheads="1"/>
                </p:cNvSpPr>
                <p:nvPr/>
              </p:nvSpPr>
              <p:spPr>
                <a:xfrm>
                  <a:off x="4407270" y="4572000"/>
                  <a:ext cx="317129" cy="316074"/>
                </a:xfrm>
                <a:prstGeom prst="upDownArrow">
                  <a:avLst>
                    <a:gd name="adj1" fmla="val 50000"/>
                    <a:gd name="adj2" fmla="val 2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vert="eaVert" wrap="none" anchor="ctr"/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46" name="AutoShape 28"/>
                <p:cNvSpPr>
                  <a:spLocks noChangeArrowheads="1"/>
                </p:cNvSpPr>
                <p:nvPr/>
              </p:nvSpPr>
              <p:spPr>
                <a:xfrm rot="18824180">
                  <a:off x="2370097" y="3732036"/>
                  <a:ext cx="368753" cy="1295218"/>
                </a:xfrm>
                <a:prstGeom prst="upDownArrow">
                  <a:avLst>
                    <a:gd name="adj1" fmla="val 50000"/>
                    <a:gd name="adj2" fmla="val 3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vert="eaVert" wrap="none" anchor="ctr"/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47" name="AutoShape 29"/>
                <p:cNvSpPr>
                  <a:spLocks noChangeArrowheads="1"/>
                </p:cNvSpPr>
                <p:nvPr/>
              </p:nvSpPr>
              <p:spPr>
                <a:xfrm rot="2474214">
                  <a:off x="6658634" y="3603020"/>
                  <a:ext cx="342713" cy="1351011"/>
                </a:xfrm>
                <a:prstGeom prst="upDownArrow">
                  <a:avLst>
                    <a:gd name="adj1" fmla="val 50000"/>
                    <a:gd name="adj2" fmla="val 3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vert="eaVert" wrap="none" anchor="ctr"/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48" name="AutoShape 16"/>
                <p:cNvSpPr>
                  <a:spLocks noChangeArrowheads="1"/>
                </p:cNvSpPr>
                <p:nvPr/>
              </p:nvSpPr>
              <p:spPr>
                <a:xfrm>
                  <a:off x="3581400" y="2133600"/>
                  <a:ext cx="1828800" cy="368753"/>
                </a:xfrm>
                <a:prstGeom prst="leftRightArrow">
                  <a:avLst>
                    <a:gd name="adj1" fmla="val 50000"/>
                    <a:gd name="adj2" fmla="val 4285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49" name="AutoShape 23"/>
                <p:cNvSpPr>
                  <a:spLocks noChangeArrowheads="1"/>
                </p:cNvSpPr>
                <p:nvPr/>
              </p:nvSpPr>
              <p:spPr>
                <a:xfrm rot="18824180">
                  <a:off x="3422707" y="3163909"/>
                  <a:ext cx="345793" cy="552155"/>
                </a:xfrm>
                <a:prstGeom prst="upDownArrow">
                  <a:avLst>
                    <a:gd name="adj1" fmla="val 50000"/>
                    <a:gd name="adj2" fmla="val 3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vert="eaVert" wrap="none" anchor="ctr"/>
                <a:lstStyle/>
                <a:p>
                  <a:endParaRPr lang="en-US">
                    <a:effectLst/>
                  </a:endParaRPr>
                </a:p>
              </p:txBody>
            </p:sp>
            <p:sp>
              <p:nvSpPr>
                <p:cNvPr id="50" name="AutoShape 24"/>
                <p:cNvSpPr>
                  <a:spLocks noChangeArrowheads="1"/>
                </p:cNvSpPr>
                <p:nvPr/>
              </p:nvSpPr>
              <p:spPr>
                <a:xfrm rot="2474214">
                  <a:off x="5248379" y="3160131"/>
                  <a:ext cx="317128" cy="553129"/>
                </a:xfrm>
                <a:prstGeom prst="upDownArrow">
                  <a:avLst>
                    <a:gd name="adj1" fmla="val 50000"/>
                    <a:gd name="adj2" fmla="val 3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vert="eaVert" wrap="none" anchor="ctr"/>
                <a:lstStyle/>
                <a:p>
                  <a:endParaRPr lang="en-US">
                    <a:effectLst/>
                  </a:endParaRPr>
                </a:p>
              </p:txBody>
            </p:sp>
          </p:grpSp>
          <p:sp>
            <p:nvSpPr>
              <p:cNvPr id="51" name="AutoShape 12"/>
              <p:cNvSpPr>
                <a:spLocks noChangeArrowheads="1"/>
              </p:cNvSpPr>
              <p:nvPr/>
            </p:nvSpPr>
            <p:spPr>
              <a:xfrm>
                <a:off x="1066801" y="1905000"/>
                <a:ext cx="2102558" cy="1791084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ru-RU" sz="16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Навыки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Постановка целей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Выбор и принятие решений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Решение проблем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Саморегулирование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Коммуникация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Социализация</a:t>
                </a:r>
              </a:p>
              <a:p>
                <a:pPr algn="ctr" rtl="0"/>
                <a:r>
                  <a:rPr lang="ru-RU" sz="1100" b="1" i="0" u="none" strike="noStrike">
                    <a:solidFill>
                      <a:srgbClr val="FFFFFF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Независимое проживание</a:t>
                </a:r>
              </a:p>
              <a:p>
                <a:pPr algn="ctr"/>
                <a:endParaRPr lang="en-US" sz="180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5741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89119" name="AutoShape 31"/>
          <p:cNvSpPr>
            <a:spLocks noChangeArrowheads="1"/>
          </p:cNvSpPr>
          <p:nvPr/>
        </p:nvSpPr>
        <p:spPr>
          <a:xfrm>
            <a:off x="6172200" y="3270250"/>
            <a:ext cx="412750" cy="365125"/>
          </a:xfrm>
          <a:prstGeom prst="leftRightArrow">
            <a:avLst>
              <a:gd name="adj1" fmla="val 50000"/>
              <a:gd name="adj2" fmla="val 226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6343650" y="1527175"/>
            <a:ext cx="2608263" cy="2740025"/>
            <a:chOff x="3996" y="962"/>
            <a:chExt cx="1643" cy="1726"/>
          </a:xfrm>
          <a:effectLst/>
        </p:grpSpPr>
        <p:sp>
          <p:nvSpPr>
            <p:cNvPr id="89120" name="Text Box 32"/>
            <p:cNvSpPr txBox="1">
              <a:spLocks noChangeAspect="1" noChangeArrowheads="1"/>
            </p:cNvSpPr>
            <p:nvPr/>
          </p:nvSpPr>
          <p:spPr>
            <a:xfrm>
              <a:off x="4567" y="2237"/>
              <a:ext cx="588" cy="2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sz="1000">
                <a:effectLst/>
                <a:latin typeface="Charter Bd BT" pitchFamily="18" charset="0"/>
              </a:endParaRPr>
            </a:p>
          </p:txBody>
        </p:sp>
        <p:sp>
          <p:nvSpPr>
            <p:cNvPr id="89121" name="Text Box 33"/>
            <p:cNvSpPr txBox="1">
              <a:spLocks noChangeAspect="1" noChangeArrowheads="1"/>
            </p:cNvSpPr>
            <p:nvPr/>
          </p:nvSpPr>
          <p:spPr>
            <a:xfrm>
              <a:off x="5115" y="1561"/>
              <a:ext cx="353" cy="1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algn="ctr" eaLnBrk="1" hangingPunct="1"/>
              <a:endParaRPr lang="en-US" sz="2000" b="1">
                <a:effectLst/>
                <a:latin typeface="Charter Bd BT" pitchFamily="18" charset="0"/>
              </a:endParaRPr>
            </a:p>
          </p:txBody>
        </p:sp>
        <p:sp>
          <p:nvSpPr>
            <p:cNvPr id="89122" name="Text Box 34"/>
            <p:cNvSpPr txBox="1">
              <a:spLocks noChangeAspect="1" noChangeArrowheads="1"/>
            </p:cNvSpPr>
            <p:nvPr/>
          </p:nvSpPr>
          <p:spPr>
            <a:xfrm>
              <a:off x="4111" y="1513"/>
              <a:ext cx="468" cy="1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1" hangingPunct="1"/>
              <a:endParaRPr lang="en-US" sz="1400" b="1">
                <a:effectLst/>
              </a:endParaRPr>
            </a:p>
          </p:txBody>
        </p:sp>
        <p:sp>
          <p:nvSpPr>
            <p:cNvPr id="89124" name="Oval 36"/>
            <p:cNvSpPr>
              <a:spLocks noChangeAspect="1" noChangeArrowheads="1"/>
            </p:cNvSpPr>
            <p:nvPr/>
          </p:nvSpPr>
          <p:spPr>
            <a:xfrm>
              <a:off x="4640" y="1281"/>
              <a:ext cx="999" cy="891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89125" name="Text Box 37"/>
            <p:cNvSpPr txBox="1">
              <a:spLocks noChangeAspect="1" noChangeArrowheads="1"/>
            </p:cNvSpPr>
            <p:nvPr/>
          </p:nvSpPr>
          <p:spPr>
            <a:xfrm>
              <a:off x="4450" y="2208"/>
              <a:ext cx="705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rtl="0" eaLnBrk="1" hangingPunct="1"/>
              <a:r>
                <a:rPr lang="ru-RU" sz="12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Осуществление контроля</a:t>
              </a:r>
            </a:p>
          </p:txBody>
        </p:sp>
        <p:sp>
          <p:nvSpPr>
            <p:cNvPr id="89126" name="Text Box 38"/>
            <p:cNvSpPr txBox="1">
              <a:spLocks noChangeAspect="1" noChangeArrowheads="1"/>
            </p:cNvSpPr>
            <p:nvPr/>
          </p:nvSpPr>
          <p:spPr>
            <a:xfrm>
              <a:off x="5056" y="1419"/>
              <a:ext cx="476" cy="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rtl="0"/>
              <a:r>
                <a:rPr lang="ru-RU" sz="12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Желаемая </a:t>
              </a:r>
            </a:p>
            <a:p>
              <a:pPr rtl="0"/>
              <a:r>
                <a:rPr lang="ru-RU" sz="12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степень </a:t>
              </a:r>
            </a:p>
            <a:p>
              <a:pPr rtl="0"/>
              <a:r>
                <a:rPr lang="ru-RU" sz="12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контроля</a:t>
              </a:r>
            </a:p>
          </p:txBody>
        </p:sp>
        <p:sp>
          <p:nvSpPr>
            <p:cNvPr id="89127" name="Text Box 39"/>
            <p:cNvSpPr txBox="1">
              <a:spLocks noChangeAspect="1" noChangeArrowheads="1"/>
            </p:cNvSpPr>
            <p:nvPr/>
          </p:nvSpPr>
          <p:spPr>
            <a:xfrm>
              <a:off x="4018" y="1521"/>
              <a:ext cx="638" cy="1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rtl="0" eaLnBrk="1" hangingPunct="1"/>
              <a:r>
                <a:rPr lang="ru-RU" sz="1200" b="1" i="0" u="none" strike="noStrike"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Важность</a:t>
              </a:r>
            </a:p>
            <a:p>
              <a:pPr algn="ctr" eaLnBrk="1" hangingPunct="1"/>
              <a:endParaRPr lang="en-US" sz="900">
                <a:effectLst/>
              </a:endParaRPr>
            </a:p>
          </p:txBody>
        </p:sp>
        <p:sp>
          <p:nvSpPr>
            <p:cNvPr id="89128" name="Oval 40"/>
            <p:cNvSpPr>
              <a:spLocks noChangeAspect="1" noChangeArrowheads="1"/>
            </p:cNvSpPr>
            <p:nvPr/>
          </p:nvSpPr>
          <p:spPr>
            <a:xfrm>
              <a:off x="4378" y="1793"/>
              <a:ext cx="912" cy="89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89129" name="Oval 41"/>
            <p:cNvSpPr>
              <a:spLocks noChangeAspect="1" noChangeArrowheads="1"/>
            </p:cNvSpPr>
            <p:nvPr/>
          </p:nvSpPr>
          <p:spPr>
            <a:xfrm>
              <a:off x="3996" y="1281"/>
              <a:ext cx="979" cy="891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89130" name="Freeform 42"/>
            <p:cNvSpPr/>
            <p:nvPr/>
          </p:nvSpPr>
          <p:spPr>
            <a:xfrm>
              <a:off x="4652" y="1792"/>
              <a:ext cx="310" cy="26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72" y="177"/>
                </a:cxn>
                <a:cxn ang="0">
                  <a:pos x="104" y="217"/>
                </a:cxn>
                <a:cxn ang="0">
                  <a:pos x="136" y="249"/>
                </a:cxn>
                <a:cxn ang="0">
                  <a:pos x="160" y="281"/>
                </a:cxn>
                <a:cxn ang="0">
                  <a:pos x="240" y="225"/>
                </a:cxn>
                <a:cxn ang="0">
                  <a:pos x="296" y="161"/>
                </a:cxn>
                <a:cxn ang="0">
                  <a:pos x="344" y="33"/>
                </a:cxn>
                <a:cxn ang="0">
                  <a:pos x="336" y="9"/>
                </a:cxn>
                <a:cxn ang="0">
                  <a:pos x="304" y="25"/>
                </a:cxn>
                <a:cxn ang="0">
                  <a:pos x="224" y="1"/>
                </a:cxn>
                <a:cxn ang="0">
                  <a:pos x="72" y="17"/>
                </a:cxn>
                <a:cxn ang="0">
                  <a:pos x="0" y="49"/>
                </a:cxn>
              </a:cxnLst>
              <a:rect l="0" t="0" r="r" b="b"/>
              <a:pathLst>
                <a:path w="344" h="281">
                  <a:moveTo>
                    <a:pt x="0" y="49"/>
                  </a:moveTo>
                  <a:cubicBezTo>
                    <a:pt x="22" y="94"/>
                    <a:pt x="36" y="141"/>
                    <a:pt x="72" y="177"/>
                  </a:cubicBezTo>
                  <a:cubicBezTo>
                    <a:pt x="92" y="237"/>
                    <a:pt x="63" y="165"/>
                    <a:pt x="104" y="217"/>
                  </a:cubicBezTo>
                  <a:cubicBezTo>
                    <a:pt x="135" y="256"/>
                    <a:pt x="84" y="232"/>
                    <a:pt x="136" y="249"/>
                  </a:cubicBezTo>
                  <a:cubicBezTo>
                    <a:pt x="146" y="279"/>
                    <a:pt x="136" y="269"/>
                    <a:pt x="160" y="281"/>
                  </a:cubicBezTo>
                  <a:cubicBezTo>
                    <a:pt x="190" y="266"/>
                    <a:pt x="219" y="252"/>
                    <a:pt x="240" y="225"/>
                  </a:cubicBezTo>
                  <a:cubicBezTo>
                    <a:pt x="290" y="160"/>
                    <a:pt x="250" y="192"/>
                    <a:pt x="296" y="161"/>
                  </a:cubicBezTo>
                  <a:cubicBezTo>
                    <a:pt x="310" y="119"/>
                    <a:pt x="344" y="79"/>
                    <a:pt x="344" y="33"/>
                  </a:cubicBezTo>
                  <a:cubicBezTo>
                    <a:pt x="341" y="25"/>
                    <a:pt x="344" y="11"/>
                    <a:pt x="336" y="9"/>
                  </a:cubicBezTo>
                  <a:cubicBezTo>
                    <a:pt x="324" y="7"/>
                    <a:pt x="315" y="29"/>
                    <a:pt x="304" y="25"/>
                  </a:cubicBezTo>
                  <a:cubicBezTo>
                    <a:pt x="277" y="16"/>
                    <a:pt x="251" y="8"/>
                    <a:pt x="224" y="1"/>
                  </a:cubicBezTo>
                  <a:cubicBezTo>
                    <a:pt x="148" y="6"/>
                    <a:pt x="128" y="0"/>
                    <a:pt x="72" y="17"/>
                  </a:cubicBezTo>
                  <a:cubicBezTo>
                    <a:pt x="65" y="19"/>
                    <a:pt x="0" y="30"/>
                    <a:pt x="0" y="49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89131" name="Text Box 43"/>
            <p:cNvSpPr txBox="1">
              <a:spLocks noChangeArrowheads="1"/>
            </p:cNvSpPr>
            <p:nvPr/>
          </p:nvSpPr>
          <p:spPr>
            <a:xfrm>
              <a:off x="4187" y="962"/>
              <a:ext cx="1234" cy="17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rtl="0" eaLnBrk="1" hangingPunct="1">
                <a:spcBef>
                  <a:spcPct val="50000"/>
                </a:spcBef>
              </a:pPr>
              <a:r>
                <a:rPr lang="ru-RU" sz="1200" b="1" i="0" u="none" strike="noStrike">
                  <a:solidFill>
                    <a:srgbClr val="FF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Самоопределение</a:t>
              </a:r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>
            <a:xfrm>
              <a:off x="4796" y="1121"/>
              <a:ext cx="0" cy="8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281679" y="5893352"/>
            <a:ext cx="6248400" cy="381000"/>
            <a:chOff x="960" y="3744"/>
            <a:chExt cx="3936" cy="240"/>
          </a:xfrm>
          <a:effectLst/>
        </p:grpSpPr>
        <p:sp>
          <p:nvSpPr>
            <p:cNvPr id="89134" name="Text Box 46"/>
            <p:cNvSpPr txBox="1">
              <a:spLocks noChangeAspect="1" noChangeArrowheads="1"/>
            </p:cNvSpPr>
            <p:nvPr/>
          </p:nvSpPr>
          <p:spPr>
            <a:xfrm>
              <a:off x="1823" y="3792"/>
              <a:ext cx="168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rtl="0" eaLnBrk="1" hangingPunct="1"/>
              <a:r>
                <a:rPr lang="ru-RU" sz="1400" b="1" i="0" u="none" strike="noStrike">
                  <a:solidFill>
                    <a:srgbClr val="FFFF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Изменения со временем</a:t>
              </a:r>
            </a:p>
          </p:txBody>
        </p:sp>
        <p:sp>
          <p:nvSpPr>
            <p:cNvPr id="89135" name="Line 47"/>
            <p:cNvSpPr>
              <a:spLocks noChangeAspect="1" noChangeShapeType="1"/>
            </p:cNvSpPr>
            <p:nvPr/>
          </p:nvSpPr>
          <p:spPr>
            <a:xfrm>
              <a:off x="960" y="3744"/>
              <a:ext cx="3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</p:grpSp>
      <p:sp>
        <p:nvSpPr>
          <p:cNvPr id="89136" name="Rectangle 48"/>
          <p:cNvSpPr>
            <a:spLocks noChangeArrowheads="1"/>
          </p:cNvSpPr>
          <p:nvPr/>
        </p:nvSpPr>
        <p:spPr>
          <a:xfrm>
            <a:off x="141289" y="294842"/>
            <a:ext cx="9233284" cy="6407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rtl="0" eaLnBrk="1" hangingPunct="1"/>
            <a:r>
              <a:rPr lang="ru-RU" sz="3600" b="1" i="0" u="none" strike="noStrike" dirty="0">
                <a:solidFill>
                  <a:srgbClr val="8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Самоопределение: Экологический процесс</a:t>
            </a:r>
          </a:p>
        </p:txBody>
      </p:sp>
      <p:grpSp>
        <p:nvGrpSpPr>
          <p:cNvPr id="4" name="Group 58"/>
          <p:cNvGrpSpPr/>
          <p:nvPr/>
        </p:nvGrpSpPr>
        <p:grpSpPr>
          <a:xfrm>
            <a:off x="76200" y="1384851"/>
            <a:ext cx="6019800" cy="4419600"/>
            <a:chOff x="48" y="816"/>
            <a:chExt cx="3792" cy="2784"/>
          </a:xfrm>
          <a:effectLst/>
        </p:grpSpPr>
        <p:grpSp>
          <p:nvGrpSpPr>
            <p:cNvPr id="5" name="Group 55"/>
            <p:cNvGrpSpPr/>
            <p:nvPr/>
          </p:nvGrpSpPr>
          <p:grpSpPr>
            <a:xfrm>
              <a:off x="89" y="915"/>
              <a:ext cx="3614" cy="2457"/>
              <a:chOff x="89" y="915"/>
              <a:chExt cx="3614" cy="2457"/>
            </a:xfrm>
            <a:effectLst/>
          </p:grpSpPr>
          <p:sp>
            <p:nvSpPr>
              <p:cNvPr id="89090" name="Freeform 2"/>
              <p:cNvSpPr>
                <a:spLocks noChangeAspect="1"/>
              </p:cNvSpPr>
              <p:nvPr/>
            </p:nvSpPr>
            <p:spPr>
              <a:xfrm>
                <a:off x="1296" y="1844"/>
                <a:ext cx="1200" cy="76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38"/>
                  </a:cxn>
                  <a:cxn ang="0">
                    <a:pos x="0" y="335"/>
                  </a:cxn>
                  <a:cxn ang="0">
                    <a:pos x="144" y="473"/>
                  </a:cxn>
                  <a:cxn ang="0">
                    <a:pos x="702" y="473"/>
                  </a:cxn>
                  <a:cxn ang="0">
                    <a:pos x="846" y="335"/>
                  </a:cxn>
                  <a:cxn ang="0">
                    <a:pos x="846" y="138"/>
                  </a:cxn>
                  <a:cxn ang="0">
                    <a:pos x="702" y="0"/>
                  </a:cxn>
                  <a:cxn ang="0">
                    <a:pos x="144" y="0"/>
                  </a:cxn>
                </a:cxnLst>
                <a:rect l="0" t="0" r="r" b="b"/>
                <a:pathLst>
                  <a:path w="845" h="472">
                    <a:moveTo>
                      <a:pt x="144" y="0"/>
                    </a:moveTo>
                    <a:lnTo>
                      <a:pt x="0" y="138"/>
                    </a:lnTo>
                    <a:lnTo>
                      <a:pt x="0" y="335"/>
                    </a:lnTo>
                    <a:lnTo>
                      <a:pt x="144" y="473"/>
                    </a:lnTo>
                    <a:lnTo>
                      <a:pt x="702" y="473"/>
                    </a:lnTo>
                    <a:lnTo>
                      <a:pt x="846" y="335"/>
                    </a:lnTo>
                    <a:lnTo>
                      <a:pt x="846" y="138"/>
                    </a:lnTo>
                    <a:lnTo>
                      <a:pt x="702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091" name="Rectangle 3"/>
              <p:cNvSpPr>
                <a:spLocks noChangeAspect="1" noChangeArrowheads="1"/>
              </p:cNvSpPr>
              <p:nvPr/>
            </p:nvSpPr>
            <p:spPr>
              <a:xfrm>
                <a:off x="1327" y="1892"/>
                <a:ext cx="1153" cy="6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rtl="0" eaLnBrk="1" hangingPunct="1"/>
                <a:r>
                  <a:rPr lang="ru-RU" sz="12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Человек</a:t>
                </a:r>
              </a:p>
              <a:p>
                <a:pPr algn="ctr" rtl="0" eaLnBrk="1" hangingPunct="1"/>
                <a:r>
                  <a:rPr lang="ru-RU" sz="1200" b="1" i="0" u="none" strike="noStrike">
                    <a:solidFill>
                      <a:srgbClr val="EEECE1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Компетенции в сфере самоопределения</a:t>
                </a:r>
              </a:p>
              <a:p>
                <a:pPr algn="ctr" rtl="0" eaLnBrk="1" hangingPunct="1">
                  <a:buFontTx/>
                  <a:buChar char="•"/>
                </a:pPr>
                <a:r>
                  <a:rPr lang="ru-RU" sz="1200" b="1" i="0" u="none" strike="noStrike">
                    <a:solidFill>
                      <a:srgbClr val="EEECE1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Навыки</a:t>
                </a:r>
              </a:p>
              <a:p>
                <a:pPr algn="ctr" rtl="0" eaLnBrk="1" hangingPunct="1">
                  <a:buFontTx/>
                  <a:buChar char="•"/>
                </a:pPr>
                <a:r>
                  <a:rPr lang="ru-RU" sz="1200" b="1" i="0" u="none" strike="noStrike">
                    <a:solidFill>
                      <a:srgbClr val="EEECE1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 Взгляды и убеждения</a:t>
                </a:r>
              </a:p>
              <a:p>
                <a:pPr algn="ctr" rtl="0" eaLnBrk="1" hangingPunct="1">
                  <a:buFontTx/>
                  <a:buChar char="•"/>
                </a:pPr>
                <a:r>
                  <a:rPr lang="ru-RU" sz="1200" b="1" i="0" u="none" strike="noStrike">
                    <a:solidFill>
                      <a:srgbClr val="EEECE1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 Знания</a:t>
                </a:r>
              </a:p>
            </p:txBody>
          </p:sp>
          <p:sp>
            <p:nvSpPr>
              <p:cNvPr id="89092" name="Oval 4"/>
              <p:cNvSpPr>
                <a:spLocks noChangeAspect="1" noChangeArrowheads="1"/>
              </p:cNvSpPr>
              <p:nvPr/>
            </p:nvSpPr>
            <p:spPr>
              <a:xfrm>
                <a:off x="576" y="2556"/>
                <a:ext cx="749" cy="47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094" name="Rectangle 6"/>
              <p:cNvSpPr>
                <a:spLocks noChangeAspect="1" noChangeArrowheads="1"/>
              </p:cNvSpPr>
              <p:nvPr/>
            </p:nvSpPr>
            <p:spPr>
              <a:xfrm>
                <a:off x="1391" y="915"/>
                <a:ext cx="1094" cy="1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rtl="0" eaLnBrk="1" hangingPunct="1"/>
                <a:r>
                  <a:rPr lang="ru-RU" sz="1400" b="1" i="0" u="none" strike="noStrike">
                    <a:solidFill>
                      <a:srgbClr val="FF00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Макросистема</a:t>
                </a:r>
              </a:p>
            </p:txBody>
          </p:sp>
          <p:sp>
            <p:nvSpPr>
              <p:cNvPr id="89095" name="Oval 7"/>
              <p:cNvSpPr>
                <a:spLocks noChangeAspect="1" noChangeArrowheads="1"/>
              </p:cNvSpPr>
              <p:nvPr/>
            </p:nvSpPr>
            <p:spPr>
              <a:xfrm>
                <a:off x="576" y="1440"/>
                <a:ext cx="816" cy="45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pPr algn="ctr" rtl="0" eaLnBrk="1" hangingPunct="1"/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Семья</a:t>
                </a:r>
              </a:p>
              <a:p>
                <a:pPr algn="ctr" rtl="0"/>
                <a:r>
                  <a:rPr lang="ru-RU" sz="9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Микросистема</a:t>
                </a:r>
              </a:p>
            </p:txBody>
          </p:sp>
          <p:sp>
            <p:nvSpPr>
              <p:cNvPr id="89096" name="Oval 8"/>
              <p:cNvSpPr>
                <a:spLocks noChangeAspect="1" noChangeArrowheads="1"/>
              </p:cNvSpPr>
              <p:nvPr/>
            </p:nvSpPr>
            <p:spPr>
              <a:xfrm>
                <a:off x="2454" y="2532"/>
                <a:ext cx="718" cy="480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097" name="Rectangle 9"/>
              <p:cNvSpPr>
                <a:spLocks noChangeAspect="1" noChangeArrowheads="1"/>
              </p:cNvSpPr>
              <p:nvPr/>
            </p:nvSpPr>
            <p:spPr>
              <a:xfrm>
                <a:off x="2572" y="2672"/>
                <a:ext cx="525" cy="1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rtl="0" eaLnBrk="1" hangingPunct="1"/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Учеба и работа</a:t>
                </a:r>
              </a:p>
              <a:p>
                <a:pPr rtl="0" eaLnBrk="1" hangingPunct="1"/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Микросистема</a:t>
                </a:r>
              </a:p>
            </p:txBody>
          </p:sp>
          <p:sp>
            <p:nvSpPr>
              <p:cNvPr id="89098" name="Oval 10"/>
              <p:cNvSpPr>
                <a:spLocks noChangeAspect="1" noChangeArrowheads="1"/>
              </p:cNvSpPr>
              <p:nvPr/>
            </p:nvSpPr>
            <p:spPr>
              <a:xfrm>
                <a:off x="2421" y="1426"/>
                <a:ext cx="750" cy="50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099" name="Rectangle 11"/>
              <p:cNvSpPr>
                <a:spLocks noChangeAspect="1" noChangeArrowheads="1"/>
              </p:cNvSpPr>
              <p:nvPr/>
            </p:nvSpPr>
            <p:spPr>
              <a:xfrm>
                <a:off x="2559" y="1579"/>
                <a:ext cx="468" cy="1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 rtl="0" eaLnBrk="1" hangingPunct="1"/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Пир-группа </a:t>
                </a:r>
              </a:p>
              <a:p>
                <a:pPr algn="ctr" rtl="0" eaLnBrk="1" hangingPunct="1"/>
                <a:r>
                  <a:rPr lang="ru-RU" sz="9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Микросистема</a:t>
                </a:r>
              </a:p>
            </p:txBody>
          </p:sp>
          <p:sp>
            <p:nvSpPr>
              <p:cNvPr id="89100" name="Rectangle 12"/>
              <p:cNvSpPr>
                <a:spLocks noChangeAspect="1" noChangeArrowheads="1"/>
              </p:cNvSpPr>
              <p:nvPr/>
            </p:nvSpPr>
            <p:spPr>
              <a:xfrm>
                <a:off x="1798" y="2174"/>
                <a:ext cx="362" cy="1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01" name="Freeform 13"/>
              <p:cNvSpPr>
                <a:spLocks noChangeAspect="1"/>
              </p:cNvSpPr>
              <p:nvPr/>
            </p:nvSpPr>
            <p:spPr>
              <a:xfrm>
                <a:off x="1248" y="2508"/>
                <a:ext cx="96" cy="92"/>
              </a:xfrm>
              <a:custGeom>
                <a:avLst/>
                <a:gdLst/>
                <a:ahLst/>
                <a:cxnLst>
                  <a:cxn ang="0">
                    <a:pos x="20" y="276"/>
                  </a:cxn>
                  <a:cxn ang="0">
                    <a:pos x="156" y="320"/>
                  </a:cxn>
                  <a:cxn ang="0">
                    <a:pos x="116" y="274"/>
                  </a:cxn>
                  <a:cxn ang="0">
                    <a:pos x="292" y="136"/>
                  </a:cxn>
                  <a:cxn ang="0">
                    <a:pos x="332" y="180"/>
                  </a:cxn>
                  <a:cxn ang="0">
                    <a:pos x="312" y="44"/>
                  </a:cxn>
                  <a:cxn ang="0">
                    <a:pos x="176" y="0"/>
                  </a:cxn>
                  <a:cxn ang="0">
                    <a:pos x="214" y="44"/>
                  </a:cxn>
                  <a:cxn ang="0">
                    <a:pos x="38" y="184"/>
                  </a:cxn>
                  <a:cxn ang="0">
                    <a:pos x="0" y="138"/>
                  </a:cxn>
                  <a:cxn ang="0">
                    <a:pos x="20" y="276"/>
                  </a:cxn>
                </a:cxnLst>
                <a:rect l="0" t="0" r="r" b="b"/>
                <a:pathLst>
                  <a:path w="332" h="320">
                    <a:moveTo>
                      <a:pt x="20" y="276"/>
                    </a:moveTo>
                    <a:lnTo>
                      <a:pt x="156" y="320"/>
                    </a:lnTo>
                    <a:lnTo>
                      <a:pt x="116" y="274"/>
                    </a:lnTo>
                    <a:lnTo>
                      <a:pt x="292" y="136"/>
                    </a:lnTo>
                    <a:lnTo>
                      <a:pt x="332" y="180"/>
                    </a:lnTo>
                    <a:lnTo>
                      <a:pt x="312" y="44"/>
                    </a:lnTo>
                    <a:lnTo>
                      <a:pt x="176" y="0"/>
                    </a:lnTo>
                    <a:lnTo>
                      <a:pt x="214" y="44"/>
                    </a:lnTo>
                    <a:lnTo>
                      <a:pt x="38" y="184"/>
                    </a:lnTo>
                    <a:lnTo>
                      <a:pt x="0" y="138"/>
                    </a:lnTo>
                    <a:lnTo>
                      <a:pt x="20" y="276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02" name="Freeform 14"/>
              <p:cNvSpPr>
                <a:spLocks noChangeAspect="1"/>
              </p:cNvSpPr>
              <p:nvPr/>
            </p:nvSpPr>
            <p:spPr>
              <a:xfrm>
                <a:off x="2671" y="1962"/>
                <a:ext cx="249" cy="553"/>
              </a:xfrm>
              <a:custGeom>
                <a:avLst/>
                <a:gdLst/>
                <a:ahLst/>
                <a:cxnLst>
                  <a:cxn ang="0">
                    <a:pos x="194" y="849"/>
                  </a:cxn>
                  <a:cxn ang="0">
                    <a:pos x="384" y="679"/>
                  </a:cxn>
                  <a:cxn ang="0">
                    <a:pos x="290" y="681"/>
                  </a:cxn>
                  <a:cxn ang="0">
                    <a:pos x="288" y="171"/>
                  </a:cxn>
                  <a:cxn ang="0">
                    <a:pos x="384" y="169"/>
                  </a:cxn>
                  <a:cxn ang="0">
                    <a:pos x="192" y="0"/>
                  </a:cxn>
                  <a:cxn ang="0">
                    <a:pos x="0" y="171"/>
                  </a:cxn>
                  <a:cxn ang="0">
                    <a:pos x="96" y="171"/>
                  </a:cxn>
                  <a:cxn ang="0">
                    <a:pos x="98" y="681"/>
                  </a:cxn>
                  <a:cxn ang="0">
                    <a:pos x="2" y="681"/>
                  </a:cxn>
                  <a:cxn ang="0">
                    <a:pos x="194" y="849"/>
                  </a:cxn>
                </a:cxnLst>
                <a:rect l="0" t="0" r="r" b="b"/>
                <a:pathLst>
                  <a:path w="384" h="849">
                    <a:moveTo>
                      <a:pt x="194" y="849"/>
                    </a:moveTo>
                    <a:lnTo>
                      <a:pt x="384" y="679"/>
                    </a:lnTo>
                    <a:lnTo>
                      <a:pt x="290" y="681"/>
                    </a:lnTo>
                    <a:lnTo>
                      <a:pt x="288" y="171"/>
                    </a:lnTo>
                    <a:lnTo>
                      <a:pt x="384" y="169"/>
                    </a:lnTo>
                    <a:lnTo>
                      <a:pt x="192" y="0"/>
                    </a:lnTo>
                    <a:lnTo>
                      <a:pt x="0" y="171"/>
                    </a:lnTo>
                    <a:lnTo>
                      <a:pt x="96" y="171"/>
                    </a:lnTo>
                    <a:lnTo>
                      <a:pt x="98" y="681"/>
                    </a:lnTo>
                    <a:lnTo>
                      <a:pt x="2" y="681"/>
                    </a:lnTo>
                    <a:lnTo>
                      <a:pt x="194" y="849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03" name="Oval 15"/>
              <p:cNvSpPr>
                <a:spLocks noChangeAspect="1" noChangeArrowheads="1"/>
              </p:cNvSpPr>
              <p:nvPr/>
            </p:nvSpPr>
            <p:spPr>
              <a:xfrm>
                <a:off x="89" y="1152"/>
                <a:ext cx="3614" cy="22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04" name="Rectangle 16"/>
              <p:cNvSpPr>
                <a:spLocks noChangeAspect="1" noChangeArrowheads="1"/>
              </p:cNvSpPr>
              <p:nvPr/>
            </p:nvSpPr>
            <p:spPr>
              <a:xfrm>
                <a:off x="1674" y="1265"/>
                <a:ext cx="584" cy="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05" name="Rectangle 17"/>
              <p:cNvSpPr>
                <a:spLocks noChangeAspect="1" noChangeArrowheads="1"/>
              </p:cNvSpPr>
              <p:nvPr/>
            </p:nvSpPr>
            <p:spPr>
              <a:xfrm>
                <a:off x="1711" y="1290"/>
                <a:ext cx="526" cy="1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rtl="0" eaLnBrk="1" hangingPunct="1"/>
                <a:r>
                  <a:rPr lang="ru-RU" sz="1200" b="1" i="0" u="none" strike="noStrike">
                    <a:solidFill>
                      <a:srgbClr val="8000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Экзосистема</a:t>
                </a:r>
              </a:p>
            </p:txBody>
          </p:sp>
          <p:sp>
            <p:nvSpPr>
              <p:cNvPr id="89106" name="Rectangle 18"/>
              <p:cNvSpPr>
                <a:spLocks noChangeAspect="1" noChangeArrowheads="1"/>
              </p:cNvSpPr>
              <p:nvPr/>
            </p:nvSpPr>
            <p:spPr>
              <a:xfrm>
                <a:off x="1642" y="2999"/>
                <a:ext cx="585" cy="1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07" name="Rectangle 19"/>
              <p:cNvSpPr>
                <a:spLocks noChangeAspect="1" noChangeArrowheads="1"/>
              </p:cNvSpPr>
              <p:nvPr/>
            </p:nvSpPr>
            <p:spPr>
              <a:xfrm>
                <a:off x="1680" y="3024"/>
                <a:ext cx="526" cy="1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rtl="0" eaLnBrk="1" hangingPunct="1"/>
                <a:r>
                  <a:rPr lang="ru-RU" sz="1200" b="1" i="0" u="none" strike="noStrike">
                    <a:solidFill>
                      <a:srgbClr val="8000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Экзосистема</a:t>
                </a:r>
              </a:p>
            </p:txBody>
          </p:sp>
          <p:sp>
            <p:nvSpPr>
              <p:cNvPr id="89108" name="Rectangle 20"/>
              <p:cNvSpPr>
                <a:spLocks noChangeAspect="1" noChangeArrowheads="1"/>
              </p:cNvSpPr>
              <p:nvPr/>
            </p:nvSpPr>
            <p:spPr>
              <a:xfrm rot="5400000">
                <a:off x="3076" y="2187"/>
                <a:ext cx="526" cy="1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rtl="0" eaLnBrk="1" hangingPunct="1"/>
                <a:r>
                  <a:rPr lang="ru-RU" sz="1200" b="1" i="0" u="none" strike="noStrike">
                    <a:solidFill>
                      <a:srgbClr val="8000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Экзосистема</a:t>
                </a:r>
              </a:p>
            </p:txBody>
          </p:sp>
          <p:sp>
            <p:nvSpPr>
              <p:cNvPr id="89109" name="Rectangle 21"/>
              <p:cNvSpPr>
                <a:spLocks noChangeAspect="1" noChangeArrowheads="1"/>
              </p:cNvSpPr>
              <p:nvPr/>
            </p:nvSpPr>
            <p:spPr>
              <a:xfrm rot="16200000">
                <a:off x="246" y="2079"/>
                <a:ext cx="526" cy="1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rtl="0" eaLnBrk="1" hangingPunct="1"/>
                <a:r>
                  <a:rPr lang="ru-RU" sz="1200" b="1" i="0" u="none" strike="noStrike">
                    <a:solidFill>
                      <a:srgbClr val="8000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Экзосистема</a:t>
                </a:r>
              </a:p>
            </p:txBody>
          </p:sp>
          <p:sp>
            <p:nvSpPr>
              <p:cNvPr id="89110" name="Freeform 22"/>
              <p:cNvSpPr>
                <a:spLocks noChangeAspect="1"/>
              </p:cNvSpPr>
              <p:nvPr/>
            </p:nvSpPr>
            <p:spPr>
              <a:xfrm>
                <a:off x="864" y="1964"/>
                <a:ext cx="249" cy="553"/>
              </a:xfrm>
              <a:custGeom>
                <a:avLst/>
                <a:gdLst/>
                <a:ahLst/>
                <a:cxnLst>
                  <a:cxn ang="0">
                    <a:pos x="192" y="849"/>
                  </a:cxn>
                  <a:cxn ang="0">
                    <a:pos x="384" y="679"/>
                  </a:cxn>
                  <a:cxn ang="0">
                    <a:pos x="288" y="679"/>
                  </a:cxn>
                  <a:cxn ang="0">
                    <a:pos x="286" y="169"/>
                  </a:cxn>
                  <a:cxn ang="0">
                    <a:pos x="382" y="169"/>
                  </a:cxn>
                  <a:cxn ang="0">
                    <a:pos x="190" y="0"/>
                  </a:cxn>
                  <a:cxn ang="0">
                    <a:pos x="0" y="171"/>
                  </a:cxn>
                  <a:cxn ang="0">
                    <a:pos x="94" y="169"/>
                  </a:cxn>
                  <a:cxn ang="0">
                    <a:pos x="96" y="679"/>
                  </a:cxn>
                  <a:cxn ang="0">
                    <a:pos x="0" y="680"/>
                  </a:cxn>
                  <a:cxn ang="0">
                    <a:pos x="192" y="849"/>
                  </a:cxn>
                </a:cxnLst>
                <a:rect l="0" t="0" r="r" b="b"/>
                <a:pathLst>
                  <a:path w="384" h="849">
                    <a:moveTo>
                      <a:pt x="192" y="849"/>
                    </a:moveTo>
                    <a:lnTo>
                      <a:pt x="384" y="679"/>
                    </a:lnTo>
                    <a:lnTo>
                      <a:pt x="288" y="679"/>
                    </a:lnTo>
                    <a:lnTo>
                      <a:pt x="286" y="169"/>
                    </a:lnTo>
                    <a:lnTo>
                      <a:pt x="382" y="169"/>
                    </a:lnTo>
                    <a:lnTo>
                      <a:pt x="190" y="0"/>
                    </a:lnTo>
                    <a:lnTo>
                      <a:pt x="0" y="171"/>
                    </a:lnTo>
                    <a:lnTo>
                      <a:pt x="94" y="169"/>
                    </a:lnTo>
                    <a:lnTo>
                      <a:pt x="96" y="679"/>
                    </a:lnTo>
                    <a:lnTo>
                      <a:pt x="0" y="680"/>
                    </a:lnTo>
                    <a:lnTo>
                      <a:pt x="192" y="849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11" name="AutoShape 23"/>
              <p:cNvSpPr>
                <a:spLocks noChangeAspect="1" noChangeArrowheads="1"/>
              </p:cNvSpPr>
              <p:nvPr/>
            </p:nvSpPr>
            <p:spPr>
              <a:xfrm>
                <a:off x="1478" y="2640"/>
                <a:ext cx="874" cy="288"/>
              </a:xfrm>
              <a:prstGeom prst="leftRightArrow">
                <a:avLst>
                  <a:gd name="adj1" fmla="val 50000"/>
                  <a:gd name="adj2" fmla="val 60694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12" name="Text Box 24"/>
              <p:cNvSpPr txBox="1">
                <a:spLocks noChangeAspect="1" noChangeArrowheads="1"/>
              </p:cNvSpPr>
              <p:nvPr/>
            </p:nvSpPr>
            <p:spPr>
              <a:xfrm>
                <a:off x="1441" y="2700"/>
                <a:ext cx="845" cy="1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rtl="0" eaLnBrk="1" hangingPunct="1">
                  <a:spcBef>
                    <a:spcPct val="50000"/>
                  </a:spcBef>
                </a:pPr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    Мезосистема</a:t>
                </a:r>
              </a:p>
            </p:txBody>
          </p:sp>
          <p:sp>
            <p:nvSpPr>
              <p:cNvPr id="89113" name="AutoShape 25"/>
              <p:cNvSpPr>
                <a:spLocks noChangeAspect="1" noChangeArrowheads="1"/>
              </p:cNvSpPr>
              <p:nvPr/>
            </p:nvSpPr>
            <p:spPr>
              <a:xfrm>
                <a:off x="1488" y="1488"/>
                <a:ext cx="874" cy="336"/>
              </a:xfrm>
              <a:prstGeom prst="leftRightArrow">
                <a:avLst>
                  <a:gd name="adj1" fmla="val 50000"/>
                  <a:gd name="adj2" fmla="val 52024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14" name="Text Box 26"/>
              <p:cNvSpPr txBox="1">
                <a:spLocks noChangeAspect="1" noChangeArrowheads="1"/>
              </p:cNvSpPr>
              <p:nvPr/>
            </p:nvSpPr>
            <p:spPr>
              <a:xfrm>
                <a:off x="1514" y="1586"/>
                <a:ext cx="782" cy="1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rtl="0" eaLnBrk="1" hangingPunct="1">
                  <a:spcBef>
                    <a:spcPct val="50000"/>
                  </a:spcBef>
                </a:pPr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Мезосистема</a:t>
                </a:r>
              </a:p>
            </p:txBody>
          </p:sp>
          <p:sp>
            <p:nvSpPr>
              <p:cNvPr id="89115" name="Rectangle 27"/>
              <p:cNvSpPr>
                <a:spLocks noChangeAspect="1" noChangeArrowheads="1"/>
              </p:cNvSpPr>
              <p:nvPr/>
            </p:nvSpPr>
            <p:spPr>
              <a:xfrm>
                <a:off x="712" y="2689"/>
                <a:ext cx="468" cy="1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 rtl="0" eaLnBrk="1" hangingPunct="1"/>
                <a:r>
                  <a:rPr lang="ru-RU" sz="10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Жилье</a:t>
                </a:r>
              </a:p>
              <a:p>
                <a:pPr algn="ctr" rtl="0" eaLnBrk="1" hangingPunct="1"/>
                <a:r>
                  <a:rPr lang="ru-RU" sz="900" b="1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Микросистема</a:t>
                </a:r>
              </a:p>
            </p:txBody>
          </p:sp>
          <p:sp>
            <p:nvSpPr>
              <p:cNvPr id="89116" name="Freeform 28"/>
              <p:cNvSpPr>
                <a:spLocks noChangeAspect="1"/>
              </p:cNvSpPr>
              <p:nvPr/>
            </p:nvSpPr>
            <p:spPr>
              <a:xfrm rot="4807715">
                <a:off x="1302" y="1833"/>
                <a:ext cx="96" cy="92"/>
              </a:xfrm>
              <a:custGeom>
                <a:avLst/>
                <a:gdLst/>
                <a:ahLst/>
                <a:cxnLst>
                  <a:cxn ang="0">
                    <a:pos x="20" y="276"/>
                  </a:cxn>
                  <a:cxn ang="0">
                    <a:pos x="156" y="320"/>
                  </a:cxn>
                  <a:cxn ang="0">
                    <a:pos x="116" y="274"/>
                  </a:cxn>
                  <a:cxn ang="0">
                    <a:pos x="292" y="136"/>
                  </a:cxn>
                  <a:cxn ang="0">
                    <a:pos x="332" y="180"/>
                  </a:cxn>
                  <a:cxn ang="0">
                    <a:pos x="312" y="44"/>
                  </a:cxn>
                  <a:cxn ang="0">
                    <a:pos x="176" y="0"/>
                  </a:cxn>
                  <a:cxn ang="0">
                    <a:pos x="214" y="44"/>
                  </a:cxn>
                  <a:cxn ang="0">
                    <a:pos x="38" y="184"/>
                  </a:cxn>
                  <a:cxn ang="0">
                    <a:pos x="0" y="138"/>
                  </a:cxn>
                  <a:cxn ang="0">
                    <a:pos x="20" y="276"/>
                  </a:cxn>
                </a:cxnLst>
                <a:rect l="0" t="0" r="r" b="b"/>
                <a:pathLst>
                  <a:path w="332" h="320">
                    <a:moveTo>
                      <a:pt x="20" y="276"/>
                    </a:moveTo>
                    <a:lnTo>
                      <a:pt x="156" y="320"/>
                    </a:lnTo>
                    <a:lnTo>
                      <a:pt x="116" y="274"/>
                    </a:lnTo>
                    <a:lnTo>
                      <a:pt x="292" y="136"/>
                    </a:lnTo>
                    <a:lnTo>
                      <a:pt x="332" y="180"/>
                    </a:lnTo>
                    <a:lnTo>
                      <a:pt x="312" y="44"/>
                    </a:lnTo>
                    <a:lnTo>
                      <a:pt x="176" y="0"/>
                    </a:lnTo>
                    <a:lnTo>
                      <a:pt x="214" y="44"/>
                    </a:lnTo>
                    <a:lnTo>
                      <a:pt x="38" y="184"/>
                    </a:lnTo>
                    <a:lnTo>
                      <a:pt x="0" y="138"/>
                    </a:lnTo>
                    <a:lnTo>
                      <a:pt x="20" y="276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17" name="Freeform 29"/>
              <p:cNvSpPr>
                <a:spLocks noChangeAspect="1"/>
              </p:cNvSpPr>
              <p:nvPr/>
            </p:nvSpPr>
            <p:spPr>
              <a:xfrm>
                <a:off x="2400" y="1852"/>
                <a:ext cx="96" cy="92"/>
              </a:xfrm>
              <a:custGeom>
                <a:avLst/>
                <a:gdLst/>
                <a:ahLst/>
                <a:cxnLst>
                  <a:cxn ang="0">
                    <a:pos x="20" y="276"/>
                  </a:cxn>
                  <a:cxn ang="0">
                    <a:pos x="156" y="320"/>
                  </a:cxn>
                  <a:cxn ang="0">
                    <a:pos x="116" y="274"/>
                  </a:cxn>
                  <a:cxn ang="0">
                    <a:pos x="292" y="136"/>
                  </a:cxn>
                  <a:cxn ang="0">
                    <a:pos x="332" y="180"/>
                  </a:cxn>
                  <a:cxn ang="0">
                    <a:pos x="312" y="44"/>
                  </a:cxn>
                  <a:cxn ang="0">
                    <a:pos x="176" y="0"/>
                  </a:cxn>
                  <a:cxn ang="0">
                    <a:pos x="214" y="44"/>
                  </a:cxn>
                  <a:cxn ang="0">
                    <a:pos x="38" y="184"/>
                  </a:cxn>
                  <a:cxn ang="0">
                    <a:pos x="0" y="138"/>
                  </a:cxn>
                  <a:cxn ang="0">
                    <a:pos x="20" y="276"/>
                  </a:cxn>
                </a:cxnLst>
                <a:rect l="0" t="0" r="r" b="b"/>
                <a:pathLst>
                  <a:path w="332" h="320">
                    <a:moveTo>
                      <a:pt x="20" y="276"/>
                    </a:moveTo>
                    <a:lnTo>
                      <a:pt x="156" y="320"/>
                    </a:lnTo>
                    <a:lnTo>
                      <a:pt x="116" y="274"/>
                    </a:lnTo>
                    <a:lnTo>
                      <a:pt x="292" y="136"/>
                    </a:lnTo>
                    <a:lnTo>
                      <a:pt x="332" y="180"/>
                    </a:lnTo>
                    <a:lnTo>
                      <a:pt x="312" y="44"/>
                    </a:lnTo>
                    <a:lnTo>
                      <a:pt x="176" y="0"/>
                    </a:lnTo>
                    <a:lnTo>
                      <a:pt x="214" y="44"/>
                    </a:lnTo>
                    <a:lnTo>
                      <a:pt x="38" y="184"/>
                    </a:lnTo>
                    <a:lnTo>
                      <a:pt x="0" y="138"/>
                    </a:lnTo>
                    <a:lnTo>
                      <a:pt x="20" y="276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18" name="Freeform 30"/>
              <p:cNvSpPr>
                <a:spLocks noChangeAspect="1"/>
              </p:cNvSpPr>
              <p:nvPr/>
            </p:nvSpPr>
            <p:spPr>
              <a:xfrm rot="4998334">
                <a:off x="2398" y="2510"/>
                <a:ext cx="96" cy="92"/>
              </a:xfrm>
              <a:custGeom>
                <a:avLst/>
                <a:gdLst/>
                <a:ahLst/>
                <a:cxnLst>
                  <a:cxn ang="0">
                    <a:pos x="20" y="276"/>
                  </a:cxn>
                  <a:cxn ang="0">
                    <a:pos x="156" y="320"/>
                  </a:cxn>
                  <a:cxn ang="0">
                    <a:pos x="116" y="274"/>
                  </a:cxn>
                  <a:cxn ang="0">
                    <a:pos x="292" y="136"/>
                  </a:cxn>
                  <a:cxn ang="0">
                    <a:pos x="332" y="180"/>
                  </a:cxn>
                  <a:cxn ang="0">
                    <a:pos x="312" y="44"/>
                  </a:cxn>
                  <a:cxn ang="0">
                    <a:pos x="176" y="0"/>
                  </a:cxn>
                  <a:cxn ang="0">
                    <a:pos x="214" y="44"/>
                  </a:cxn>
                  <a:cxn ang="0">
                    <a:pos x="38" y="184"/>
                  </a:cxn>
                  <a:cxn ang="0">
                    <a:pos x="0" y="138"/>
                  </a:cxn>
                  <a:cxn ang="0">
                    <a:pos x="20" y="276"/>
                  </a:cxn>
                </a:cxnLst>
                <a:rect l="0" t="0" r="r" b="b"/>
                <a:pathLst>
                  <a:path w="332" h="320">
                    <a:moveTo>
                      <a:pt x="20" y="276"/>
                    </a:moveTo>
                    <a:lnTo>
                      <a:pt x="156" y="320"/>
                    </a:lnTo>
                    <a:lnTo>
                      <a:pt x="116" y="274"/>
                    </a:lnTo>
                    <a:lnTo>
                      <a:pt x="292" y="136"/>
                    </a:lnTo>
                    <a:lnTo>
                      <a:pt x="332" y="180"/>
                    </a:lnTo>
                    <a:lnTo>
                      <a:pt x="312" y="44"/>
                    </a:lnTo>
                    <a:lnTo>
                      <a:pt x="176" y="0"/>
                    </a:lnTo>
                    <a:lnTo>
                      <a:pt x="214" y="44"/>
                    </a:lnTo>
                    <a:lnTo>
                      <a:pt x="38" y="184"/>
                    </a:lnTo>
                    <a:lnTo>
                      <a:pt x="0" y="138"/>
                    </a:lnTo>
                    <a:lnTo>
                      <a:pt x="20" y="276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89137" name="Text Box 49"/>
              <p:cNvSpPr txBox="1">
                <a:spLocks noChangeArrowheads="1"/>
              </p:cNvSpPr>
              <p:nvPr/>
            </p:nvSpPr>
            <p:spPr>
              <a:xfrm rot="16200000">
                <a:off x="704" y="2144"/>
                <a:ext cx="545" cy="1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rtl="0" eaLnBrk="1" hangingPunct="1">
                  <a:spcBef>
                    <a:spcPct val="50000"/>
                  </a:spcBef>
                </a:pPr>
                <a:r>
                  <a:rPr lang="ru-RU" sz="900" b="0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Мезосистема</a:t>
                </a:r>
              </a:p>
            </p:txBody>
          </p:sp>
          <p:sp>
            <p:nvSpPr>
              <p:cNvPr id="89138" name="Text Box 50"/>
              <p:cNvSpPr txBox="1">
                <a:spLocks noChangeArrowheads="1"/>
              </p:cNvSpPr>
              <p:nvPr/>
            </p:nvSpPr>
            <p:spPr>
              <a:xfrm rot="5400000">
                <a:off x="2528" y="2176"/>
                <a:ext cx="545" cy="1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rtl="0" eaLnBrk="1" hangingPunct="1">
                  <a:spcBef>
                    <a:spcPct val="50000"/>
                  </a:spcBef>
                </a:pPr>
                <a:r>
                  <a:rPr lang="ru-RU" sz="900" b="0" i="0" u="none" strike="noStrike">
                    <a:solidFill>
                      <a:srgbClr val="FFFF00"/>
                    </a:solidFill>
                    <a:effectLst/>
                    <a:highlight>
                      <a:srgbClr val="000000">
                        <a:alpha val="0"/>
                      </a:srgbClr>
                    </a:highlight>
                    <a:latin typeface="Calibri"/>
                  </a:rPr>
                  <a:t>Мезосистема</a:t>
                </a:r>
              </a:p>
            </p:txBody>
          </p:sp>
        </p:grpSp>
        <p:sp>
          <p:nvSpPr>
            <p:cNvPr id="89139" name="Oval 51"/>
            <p:cNvSpPr>
              <a:spLocks noChangeArrowheads="1"/>
            </p:cNvSpPr>
            <p:nvPr/>
          </p:nvSpPr>
          <p:spPr>
            <a:xfrm>
              <a:off x="48" y="816"/>
              <a:ext cx="3792" cy="27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28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3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Исследования в области самоопределения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pPr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Дети и молодежь всех возрастов (а также взрослые) с </a:t>
            </a:r>
            <a:r>
              <a:rPr lang="ru-RU" sz="2400" dirty="0">
                <a:highlight>
                  <a:srgbClr val="000000">
                    <a:alpha val="0"/>
                  </a:srgbClr>
                </a:highlight>
              </a:rPr>
              <a:t>ментальными нарушениями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имеют меньше </a:t>
            </a:r>
            <a:r>
              <a:rPr lang="ru-RU" sz="2400" b="1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возможностей для самоопределения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чем их ровесники с другими ограничениями и их сверстники без каких-либо ограничений.</a:t>
            </a:r>
          </a:p>
          <a:p>
            <a:pPr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Дети и молодежь всех возрастов (а также взрослые) с ментальными нарушениями имеют меньше возможностей для самоопределения, чем их ровесники с другими ограничениями и их сверстники без каких-либо ограничений.</a:t>
            </a:r>
          </a:p>
          <a:p>
            <a:pPr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Возможности для самоопределения, а также уровни самоопределения среди детей и молодежи, как правило, одинаковы между братьями и сестрами с ограничениями и без них.</a:t>
            </a:r>
          </a:p>
          <a:p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44672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Что говорят исследования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5000" lnSpcReduction="10000"/>
          </a:bodyPr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Более высокие уровни самоопределения соотносятся с…</a:t>
            </a:r>
          </a:p>
          <a:p>
            <a:pPr lvl="1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Более высоким уровнем качества жизни</a:t>
            </a:r>
          </a:p>
          <a:p>
            <a:pPr lvl="1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Более высокой социальной инклюзией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Более активным участием в общественной деятельности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Большими шансами завести друзей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образовать поддерживающую социальную сеть (социальный капитал)</a:t>
            </a:r>
          </a:p>
          <a:p>
            <a:pPr lvl="1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Более позитивными результатами работы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найти работу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найти работу в инклюзивной среде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получить рабочие льготы</a:t>
            </a:r>
          </a:p>
          <a:p>
            <a:pPr lvl="2" rtl="0"/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получать удовольствие от работы</a:t>
            </a:r>
          </a:p>
        </p:txBody>
      </p:sp>
    </p:spTree>
    <p:extLst>
      <p:ext uri="{BB962C8B-B14F-4D97-AF65-F5344CB8AC3E}">
        <p14:creationId xmlns:p14="http://schemas.microsoft.com/office/powerpoint/2010/main" val="24386856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Что говорят исследования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Более высокими оценками</a:t>
            </a:r>
          </a:p>
          <a:p>
            <a:pPr lvl="1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закончить школу</a:t>
            </a:r>
          </a:p>
          <a:p>
            <a:pPr lvl="1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успеха в инклюзивной среде </a:t>
            </a:r>
          </a:p>
          <a:p>
            <a:pPr lvl="1"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Большей вероятностью успеха в учебе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65499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Самоопределение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  <a:hlinkClick r:id="rId2"/>
              </a:rPr>
              <a:t>http://www.selfadvocacyonline.org/stories/?story=N6RD5lmgyxs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http://www.selfadvocacyonline.org/stories/?story=zd Anid3kC2w</a:t>
            </a:r>
          </a:p>
        </p:txBody>
      </p:sp>
    </p:spTree>
    <p:extLst>
      <p:ext uri="{BB962C8B-B14F-4D97-AF65-F5344CB8AC3E}">
        <p14:creationId xmlns:p14="http://schemas.microsoft.com/office/powerpoint/2010/main" val="140604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97" y="281358"/>
            <a:ext cx="8588072" cy="91317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Модели социальной инклюзии, самоопределения и обслуживания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6290206" cy="4525963"/>
          </a:xfrm>
          <a:effectLst/>
        </p:spPr>
        <p:txBody>
          <a:bodyPr>
            <a:normAutofit fontScale="87500"/>
          </a:bodyPr>
          <a:lstStyle/>
          <a:p>
            <a:pPr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Расширение социальной инклюзии и самоопределения вряд ли возможно, если поддержка будет оказываться по медицинской модели с акцентом на дефициты и дефекты.</a:t>
            </a:r>
          </a:p>
          <a:p>
            <a:pPr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 рамках предлагаемой схемы поддержки больше внимания уделяется возможностям и способностям людей с особенностями.</a:t>
            </a:r>
          </a:p>
          <a:p>
            <a:pPr lvl="1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Ограниченные возможности как фактор разнообразия</a:t>
            </a:r>
          </a:p>
          <a:p>
            <a:pPr lvl="1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Фокус на поддержке, а не на проблемах, связанных с ограниченными возможностями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21" y="1573619"/>
            <a:ext cx="2201713" cy="15652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14736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96" y="281358"/>
            <a:ext cx="8561603" cy="91317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Поддержка социальной инклюзии и самоопределения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484791"/>
            <a:ext cx="7173685" cy="4671310"/>
          </a:xfrm>
          <a:effectLst/>
        </p:spPr>
        <p:txBody>
          <a:bodyPr>
            <a:normAutofit fontScale="75000" lnSpcReduction="20000"/>
          </a:bodyPr>
          <a:lstStyle/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Социальная инклюзия и самоопределение не наступают автоматически (по крайней мере, на данном этапе)</a:t>
            </a:r>
          </a:p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Усилия в поддержку этих результатов должны быть </a:t>
            </a:r>
            <a:r>
              <a:rPr lang="ru-RU" sz="2800" b="1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целенаправленными</a:t>
            </a:r>
          </a:p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 мере того, как люди с ментальными нарушениями переходят из больших сообществ в сообщества меньшего размера, мы также должны быть осторожны, чтобы избежать создания ситуации, в которой люди испытывают: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повышение изоляции и одиночество;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сужение выбора в вариантах социальных отношений;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снижение уровней самоопределения из-за отсутствия доступа и поддержки.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532" y="1612201"/>
            <a:ext cx="2214208" cy="17802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44489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Конвенция о правах инвалидов (КПИ)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6273990" cy="4525963"/>
          </a:xfrm>
          <a:effectLst/>
        </p:spPr>
        <p:txBody>
          <a:bodyPr>
            <a:normAutofit fontScale="82500" lnSpcReduction="20000"/>
          </a:bodyPr>
          <a:lstStyle/>
          <a:p>
            <a:pPr rtl="0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Статья</a:t>
            </a:r>
            <a:r>
              <a:rPr lang="ru-RU" sz="28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19: </a:t>
            </a:r>
            <a:r>
              <a:rPr lang="ru-RU" sz="28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Самостоятельный образ жизни и вовлеченность в местное сообщество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Инвалиды имеют равное право жить в сообществе. Должны приниматься меры для содействия полной реализации этого права и их полному включению и вовлечению в сообщество посредством обеспечения доступа к услугам по поддержке и включению в жизнь сообщества, а также для предотвращения изоляции от него.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Российская Федерация ратифицировала Конвенцию в 2012 г.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79" y="1925053"/>
            <a:ext cx="2314875" cy="1251284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75" y="3551722"/>
            <a:ext cx="1574482" cy="15744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35779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96" y="281358"/>
            <a:ext cx="8318565" cy="91317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Поддержка самоопределения и социальной инклюзии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0" y="1484791"/>
            <a:ext cx="6160998" cy="4525963"/>
          </a:xfrm>
          <a:effectLst/>
        </p:spPr>
        <p:txBody>
          <a:bodyPr>
            <a:normAutofit fontScale="82500" lnSpcReduction="20000"/>
          </a:bodyPr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Есть много ключевых элементов для поддержки позитивных результатов в этих областях, включая: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Содействие накоплению социального капитала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Создание и поддержка групп защиты своих прав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Отказ от чрезмерной защиты... "позвольте людям потерпеть неудачу" (и учитесь на опыте)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Предоставление возможностей для выбора и контроля на постоянной основе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Выявление и обучение лидеров в сообществе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48" y="737947"/>
            <a:ext cx="2971004" cy="15267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66687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Социальный капитал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5785271" cy="4684189"/>
          </a:xfrm>
          <a:effectLst/>
        </p:spPr>
        <p:txBody>
          <a:bodyPr>
            <a:normAutofit fontScale="82500" lnSpcReduction="20000"/>
          </a:bodyPr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Степень, в которой человек </a:t>
            </a:r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связан с другими</a:t>
            </a: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например, друзьями, коллегами и т.д., и уровень, на котором отношения </a:t>
            </a:r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взаимны</a:t>
            </a: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и основаны на </a:t>
            </a:r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взаимном доверии</a:t>
            </a:r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(Allik &amp; Realo, 2004)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Существует три вида ресурсов, составляющих социальный капитал: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инструментальные (например, помощь по уходу за питомцем);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эмоциональные (например, разговор о проблеме с другом);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информационные (например, информация о вакансиях).</a:t>
            </a:r>
          </a:p>
          <a:p>
            <a:pPr marL="457200" lvl="1" indent="0">
              <a:buNone/>
            </a:pPr>
            <a:endParaRPr lang="en-US" sz="2000">
              <a:effectLst/>
            </a:endParaRPr>
          </a:p>
          <a:p>
            <a:pPr marL="2686050" lvl="6" indent="0" rtl="0"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(Condeluci et al., 2008)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69" y="1484791"/>
            <a:ext cx="2526262" cy="15546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23503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Социальный капитал (прод.)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6667894" cy="4525963"/>
          </a:xfrm>
          <a:effectLst/>
        </p:spPr>
        <p:txBody>
          <a:bodyPr>
            <a:normAutofit fontScale="92500" lnSpcReduction="20000"/>
          </a:bodyPr>
          <a:lstStyle/>
          <a:p>
            <a:pPr rtl="0"/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Мы можем различать два типа социального капитала: </a:t>
            </a:r>
          </a:p>
          <a:p>
            <a:pPr lvl="1" rtl="0"/>
            <a:r>
              <a:rPr lang="ru-RU" sz="26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Ближний</a:t>
            </a: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6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социальный капитал</a:t>
            </a: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относится к отношениям с другими людьми, которые имеют сходные психосоциальные характеристики, интересы и занимаются аналогичной деятельностью.</a:t>
            </a:r>
          </a:p>
          <a:p>
            <a:pPr lvl="1" rtl="0"/>
            <a:r>
              <a:rPr lang="ru-RU" sz="26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Связывающий</a:t>
            </a: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6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социальный капитал</a:t>
            </a: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основан на отношениях с людьми, имеющими другие особенности, навыки, перспективы и вовлеченными в другие виды деятельности.</a:t>
            </a:r>
          </a:p>
          <a:p>
            <a:pPr marL="0" indent="0" rtl="0">
              <a:buNone/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	</a:t>
            </a:r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(Walker et al., 2011)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99" y="1603720"/>
            <a:ext cx="2519264" cy="14674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53788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Результаты в сфере социального капитала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5000" lnSpcReduction="10000"/>
          </a:bodyPr>
          <a:lstStyle/>
          <a:p>
            <a:pPr lvl="0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Доступ к социальному капиталу связан со многими благами, в том числе с улучшением в следующих областях:</a:t>
            </a:r>
          </a:p>
          <a:p>
            <a:pPr lvl="1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Здоровье</a:t>
            </a:r>
          </a:p>
          <a:p>
            <a:pPr lvl="1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Поведенческие </a:t>
            </a:r>
            <a:r>
              <a:rPr lang="ru-RU" sz="2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факторы</a:t>
            </a:r>
            <a:endParaRPr lang="ru-RU" sz="2400" b="0" i="0" u="none" strike="noStrike" dirty="0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Open Sans"/>
            </a:endParaRPr>
          </a:p>
          <a:p>
            <a:pPr lvl="1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Результаты в сфере образования</a:t>
            </a:r>
          </a:p>
          <a:p>
            <a:pPr lvl="1" rtl="0"/>
            <a:r>
              <a:rPr lang="ru-RU" sz="24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Ситуация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с проживанием</a:t>
            </a:r>
          </a:p>
          <a:p>
            <a:pPr lvl="1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Трудоустройство </a:t>
            </a:r>
          </a:p>
          <a:p>
            <a:pPr lvl="1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Самоопределение</a:t>
            </a:r>
          </a:p>
          <a:p>
            <a:pPr lvl="1" rtl="0"/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Независимость</a:t>
            </a:r>
          </a:p>
          <a:p>
            <a:pPr lvl="1"/>
            <a:endParaRPr lang="en-US" sz="2400" dirty="0">
              <a:solidFill>
                <a:prstClr val="black"/>
              </a:solidFill>
              <a:effectLst/>
            </a:endParaRPr>
          </a:p>
          <a:p>
            <a:pPr marL="457200" lvl="1" indent="0" rtl="0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(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Condeluci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et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al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., 2008)</a:t>
            </a:r>
          </a:p>
          <a:p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14" y="3311364"/>
            <a:ext cx="3080350" cy="23102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51283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5" y="0"/>
            <a:ext cx="7440328" cy="62371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35897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Последняя мысль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7" y="1725011"/>
            <a:ext cx="8496799" cy="3228784"/>
          </a:xfrm>
          <a:effectLst/>
        </p:spPr>
      </p:pic>
      <p:sp>
        <p:nvSpPr>
          <p:cNvPr id="9" name="TextBox 8"/>
          <p:cNvSpPr txBox="1"/>
          <p:nvPr/>
        </p:nvSpPr>
        <p:spPr>
          <a:xfrm>
            <a:off x="6022110" y="4359564"/>
            <a:ext cx="2746261" cy="3661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/>
            <a:r>
              <a:rPr lang="ru-RU" sz="1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Фрэнсис</a:t>
            </a: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Ходжсон</a:t>
            </a: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Бернетт</a:t>
            </a:r>
            <a:endPara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86" y="4811486"/>
            <a:ext cx="8300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Сначала люди отказываются верить в возможность нового и непривычного, потом они </a:t>
            </a:r>
            <a:r>
              <a:rPr lang="ru-RU" dirty="0" err="1"/>
              <a:t>надеятся</a:t>
            </a:r>
            <a:r>
              <a:rPr lang="ru-RU" dirty="0"/>
              <a:t>, затем видят, что это возможно, когда же дело сделано, весь мир удивляется, почему это не было сделано давным-давно. </a:t>
            </a:r>
          </a:p>
        </p:txBody>
      </p:sp>
    </p:spTree>
    <p:extLst>
      <p:ext uri="{BB962C8B-B14F-4D97-AF65-F5344CB8AC3E}">
        <p14:creationId xmlns:p14="http://schemas.microsoft.com/office/powerpoint/2010/main" val="41547950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Университет Миннесоты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Институт интеграции в сообществе</a:t>
            </a:r>
          </a:p>
          <a:p>
            <a:pPr marL="0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Глобальный ресурсный центр по инклюзивному образованию</a:t>
            </a:r>
          </a:p>
          <a:p>
            <a:pPr marL="0" indent="0">
              <a:buNone/>
            </a:pPr>
            <a:endParaRPr lang="en-US">
              <a:effectLst/>
            </a:endParaRP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Брайан Эйбери, Ph.D.</a:t>
            </a:r>
          </a:p>
          <a:p>
            <a:pPr marL="0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   E-mail: abery001@umn.edu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Рената Тиха, Ph.D.</a:t>
            </a:r>
          </a:p>
          <a:p>
            <a:pPr marL="0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   E-mail: tich0018@umn.edu</a:t>
            </a:r>
          </a:p>
        </p:txBody>
      </p:sp>
    </p:spTree>
    <p:extLst>
      <p:ext uri="{BB962C8B-B14F-4D97-AF65-F5344CB8AC3E}">
        <p14:creationId xmlns:p14="http://schemas.microsoft.com/office/powerpoint/2010/main" val="20991406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7" y="0"/>
            <a:ext cx="8547222" cy="1203158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3200" b="1" i="0" u="none" strike="noStrike">
                <a:solidFill>
                  <a:srgbClr val="8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Что мы подразумеваем под социальной инклюзией?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30" y="1653085"/>
            <a:ext cx="6654986" cy="4162434"/>
          </a:xfrm>
          <a:effectLst/>
        </p:spPr>
        <p:txBody>
          <a:bodyPr>
            <a:normAutofit fontScale="62500" lnSpcReduction="20000"/>
          </a:bodyPr>
          <a:lstStyle/>
          <a:p>
            <a:pPr rtl="0"/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Жизнь в сообществе и </a:t>
            </a:r>
            <a:r>
              <a:rPr lang="ru-RU" sz="2800" b="1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ощущение</a:t>
            </a:r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800" b="1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участия</a:t>
            </a:r>
            <a:r>
              <a:rPr lang="ru-RU" sz="28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в нем</a:t>
            </a:r>
          </a:p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Это понятие выходит за рамки чисто физического присутствия и включает в себя:</a:t>
            </a:r>
          </a:p>
          <a:p>
            <a:pPr lvl="2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развитие и поддержание двусторонних социальных отношений;</a:t>
            </a:r>
          </a:p>
          <a:p>
            <a:pPr lvl="2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наличие обширной социальной сети, которая включает в себя людей за пределами семьи.</a:t>
            </a:r>
          </a:p>
          <a:p>
            <a:pPr lvl="2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участие в повседневной деятельности дома и за его пределами;</a:t>
            </a:r>
          </a:p>
          <a:p>
            <a:pPr lvl="2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наличие значимой социальной роли и ощущение ее признания другими;</a:t>
            </a:r>
          </a:p>
          <a:p>
            <a:pPr lvl="2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возможность работать и вести другие значимые виды деятельности (включая досуг и информационно-пропагандистскую деятельность).</a:t>
            </a:r>
          </a:p>
          <a:p>
            <a:pPr lvl="2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ощущение своей принадлежности.</a:t>
            </a:r>
          </a:p>
          <a:p>
            <a:pPr lvl="1"/>
            <a:endParaRPr lang="en-US" i="1">
              <a:effectLst/>
            </a:endParaRPr>
          </a:p>
          <a:p>
            <a:pPr marL="457200" lvl="1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Hall 2009; Power 2013; McConkey and Collins, 2010a</a:t>
            </a:r>
          </a:p>
        </p:txBody>
      </p:sp>
      <p:pic>
        <p:nvPicPr>
          <p:cNvPr id="5" name="Picture 4" descr="John_Lucy"/>
          <p:cNvPicPr>
            <a:picLocks noChangeAspect="1" noChangeArrowheads="1"/>
          </p:cNvPicPr>
          <p:nvPr/>
        </p:nvPicPr>
        <p:blipFill>
          <a:blip r:embed="rId2"/>
          <a:srcRect b="2531"/>
          <a:stretch>
            <a:fillRect/>
          </a:stretch>
        </p:blipFill>
        <p:spPr>
          <a:xfrm>
            <a:off x="7456880" y="1291590"/>
            <a:ext cx="1687120" cy="4996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712239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Что мы подразумеваем под социальной инклюзией?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Cobigo, V., Ouellette-Kuntz, H., Lysaght, R., &amp; Martin, L. (2012) определяют социальную инклюзию как наличие у людей: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чувства принадлежности к социальной сети, в рамках которой они получают и оказывают поддержку;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значимой социальной роли; </a:t>
            </a:r>
          </a:p>
          <a:p>
            <a:pPr lvl="1" rtl="0"/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делегирования этой социальной роли со стороны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3138356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Социальная инклюзия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63" y="1594122"/>
            <a:ext cx="5381248" cy="4525963"/>
          </a:xfrm>
          <a:effectLst/>
        </p:spPr>
        <p:txBody>
          <a:bodyPr/>
          <a:lstStyle/>
          <a:p>
            <a:pPr rtl="0"/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Быть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частью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сообщества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а не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просто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жить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 нем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т.е. жить </a:t>
            </a:r>
            <a:r>
              <a:rPr lang="ru-RU" sz="2400" b="0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жизнью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которая </a:t>
            </a:r>
            <a:r>
              <a:rPr lang="ru-RU" sz="2400" b="1" i="1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имеет смысл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.</a:t>
            </a:r>
          </a:p>
          <a:p>
            <a:endParaRPr lang="en-US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00" y="1703453"/>
            <a:ext cx="3109300" cy="2068447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54" y="3340798"/>
            <a:ext cx="3833622" cy="25429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41488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rtl="0"/>
            <a:r>
              <a:rPr lang="ru-RU" dirty="0">
                <a:highlight>
                  <a:srgbClr val="000000">
                    <a:alpha val="0"/>
                  </a:srgbClr>
                </a:highlight>
              </a:rPr>
              <a:t>Получатели</a:t>
            </a:r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 социальной инклюзии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761"/>
            <a:ext cx="5823284" cy="3755507"/>
          </a:xfrm>
          <a:effectLst/>
        </p:spPr>
        <p:txBody>
          <a:bodyPr>
            <a:normAutofit fontScale="92500" lnSpcReduction="20000"/>
          </a:bodyPr>
          <a:lstStyle/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Чаще всего </a:t>
            </a:r>
            <a:r>
              <a:rPr lang="ru-RU" dirty="0">
                <a:highlight>
                  <a:srgbClr val="000000">
                    <a:alpha val="0"/>
                  </a:srgbClr>
                </a:highlight>
              </a:rPr>
              <a:t>получателем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является лицо с ментальными нарушениями и нарушениями развития. НО...</a:t>
            </a:r>
          </a:p>
          <a:p>
            <a:pPr rtl="0"/>
            <a:r>
              <a:rPr lang="ru-RU" dirty="0" err="1">
                <a:highlight>
                  <a:srgbClr val="000000">
                    <a:alpha val="0"/>
                  </a:srgbClr>
                </a:highlight>
              </a:rPr>
              <a:t>Благополучателями</a:t>
            </a:r>
            <a:r>
              <a:rPr lang="ru-RU" dirty="0">
                <a:highlight>
                  <a:srgbClr val="000000">
                    <a:alpha val="0"/>
                  </a:srgbClr>
                </a:highlight>
              </a:rPr>
              <a:t> 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могут также быть: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люди с ментальными нарушениями и нарушениями развития как группа;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члены общества в целом.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25" y="1528763"/>
            <a:ext cx="3150644" cy="1108560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33" y="3004786"/>
            <a:ext cx="2868027" cy="191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072217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Результаты социальной инклюзии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484791"/>
            <a:ext cx="5734976" cy="4525963"/>
          </a:xfrm>
          <a:effectLst/>
        </p:spPr>
        <p:txBody>
          <a:bodyPr>
            <a:normAutofit fontScale="85000" lnSpcReduction="20000"/>
          </a:bodyPr>
          <a:lstStyle/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Люди с ментальными нарушениями и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нарущениями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развития продолжают испытывать высокий уровень социальной изоляции (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Bigby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2008;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Forrester-Jones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et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al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., 2006;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Milner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&amp;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Kelly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2009;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Robertson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et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al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., 2001).</a:t>
            </a:r>
          </a:p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Их социальные сети: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меньше;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менее разнообразны;</a:t>
            </a:r>
          </a:p>
          <a:p>
            <a:pPr lvl="1"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состоят в основном из членов семьи и специалистов (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Lippold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 &amp;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Burns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, 2009).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91" y="1607417"/>
            <a:ext cx="2775766" cy="15400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58020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3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Самоопределение:</a:t>
            </a:r>
            <a:br>
              <a:rPr lang="ru-RU" sz="3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</a:br>
            <a:r>
              <a:rPr lang="ru-RU" sz="3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Рабочее определение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467600" cy="3962399"/>
          </a:xfrm>
          <a:effectLst/>
        </p:spPr>
        <p:txBody>
          <a:bodyPr/>
          <a:lstStyle/>
          <a:p>
            <a:pPr marL="0" indent="0" rtl="0">
              <a:buNone/>
            </a:pPr>
            <a:r>
              <a:rPr lang="ru-RU" sz="2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Самоопределение описывает меру, в которой люди способны реализовать некую степень личного контроля и причинно-следственной агентивности над своей жизнью, в которой они нуждаются в важных для себя областях.</a:t>
            </a:r>
          </a:p>
          <a:p>
            <a:pPr lvl="2" rtl="0">
              <a:buNone/>
            </a:pPr>
            <a:r>
              <a:rPr lang="ru-RU" sz="2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				Abery &amp; Stancliffe (2003)</a:t>
            </a:r>
          </a:p>
        </p:txBody>
      </p:sp>
    </p:spTree>
    <p:extLst>
      <p:ext uri="{BB962C8B-B14F-4D97-AF65-F5344CB8AC3E}">
        <p14:creationId xmlns:p14="http://schemas.microsoft.com/office/powerpoint/2010/main" val="2019099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83557" cy="1143000"/>
          </a:xfrm>
          <a:effectLst/>
        </p:spPr>
        <p:txBody>
          <a:bodyPr>
            <a:noAutofit/>
          </a:bodyPr>
          <a:lstStyle/>
          <a:p>
            <a:pPr rtl="0"/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Самоопределение и персональный контроль</a:t>
            </a:r>
            <a:b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</a:br>
            <a:r>
              <a:rPr lang="ru-RU" sz="28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 — 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Open Sans bold"/>
              </a:rPr>
              <a:t>чем они отличаются?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467600" cy="4267200"/>
          </a:xfrm>
          <a:effectLst/>
        </p:spPr>
        <p:txBody>
          <a:bodyPr>
            <a:normAutofit lnSpcReduction="10000"/>
          </a:bodyPr>
          <a:lstStyle/>
          <a:p>
            <a:pPr rtl="0">
              <a:lnSpc>
                <a:spcPct val="80000"/>
              </a:lnSpc>
            </a:pPr>
            <a:r>
              <a:rPr lang="ru-RU" sz="23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Делегируемый контроль</a:t>
            </a:r>
          </a:p>
          <a:p>
            <a:pPr lvl="1" rtl="0">
              <a:lnSpc>
                <a:spcPct val="80000"/>
              </a:lnSpc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Большинство людей не нуждается в полном контроле, но хотят передоверять его в некоторых областях.</a:t>
            </a:r>
          </a:p>
          <a:p>
            <a:pPr lvl="1">
              <a:lnSpc>
                <a:spcPct val="80000"/>
              </a:lnSpc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80000"/>
              </a:lnSpc>
            </a:pPr>
            <a:r>
              <a:rPr lang="ru-RU" sz="23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Уступать контроль другим</a:t>
            </a:r>
          </a:p>
          <a:p>
            <a:pPr lvl="1" rtl="0">
              <a:lnSpc>
                <a:spcPct val="80000"/>
              </a:lnSpc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 некоторых сферах жизни человек может не особенно ценить контроль и добровольно уступать его другим.</a:t>
            </a:r>
          </a:p>
          <a:p>
            <a:pPr lvl="1" rtl="0">
              <a:lnSpc>
                <a:spcPct val="80000"/>
              </a:lnSpc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 других областях можно добровольно отказаться от контроля из-за отсутствия навыков принятия обоснованных решений.</a:t>
            </a:r>
          </a:p>
          <a:p>
            <a:pPr>
              <a:lnSpc>
                <a:spcPct val="80000"/>
              </a:lnSpc>
              <a:buNone/>
            </a:pP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80000"/>
              </a:lnSpc>
            </a:pPr>
            <a:r>
              <a:rPr lang="ru-RU" sz="23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Индивидуальные различия и изменения во времени</a:t>
            </a:r>
          </a:p>
          <a:p>
            <a:pPr lvl="1" rtl="0">
              <a:lnSpc>
                <a:spcPct val="80000"/>
              </a:lnSpc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Области жизни, в которых ценится персональный контроль, различны для каждого человека и обычно меняются со временем.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693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C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15938</TotalTime>
  <Words>1302</Words>
  <Application>Microsoft Office PowerPoint</Application>
  <PresentationFormat>On-screen Show (4:3)</PresentationFormat>
  <Paragraphs>199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Charter Bd BT</vt:lpstr>
      <vt:lpstr>Cooper Black</vt:lpstr>
      <vt:lpstr>Copperplate Gothic Bold</vt:lpstr>
      <vt:lpstr>Open Sans</vt:lpstr>
      <vt:lpstr>Open Sans bold</vt:lpstr>
      <vt:lpstr>Wingdings</vt:lpstr>
      <vt:lpstr>1_Office Theme</vt:lpstr>
      <vt:lpstr>PowerPoint Presentation</vt:lpstr>
      <vt:lpstr>Конвенция о правах инвалидов (КПИ)</vt:lpstr>
      <vt:lpstr>Что мы подразумеваем под социальной инклюзией?</vt:lpstr>
      <vt:lpstr>Что мы подразумеваем под социальной инклюзией?</vt:lpstr>
      <vt:lpstr>Социальная инклюзия</vt:lpstr>
      <vt:lpstr>Получатели социальной инклюзии</vt:lpstr>
      <vt:lpstr>Результаты социальной инклюзии</vt:lpstr>
      <vt:lpstr>Самоопределение: Рабочее определение</vt:lpstr>
      <vt:lpstr>Самоопределение и персональный контроль  — чем они отличаются?</vt:lpstr>
      <vt:lpstr>Что такое самоопределение?</vt:lpstr>
      <vt:lpstr>Трехсторонняя модель самоопределения</vt:lpstr>
      <vt:lpstr>Компетенции в сфере самоопределения  Люди с умственными ограничениями</vt:lpstr>
      <vt:lpstr>PowerPoint Presentation</vt:lpstr>
      <vt:lpstr>Исследования в области самоопределения</vt:lpstr>
      <vt:lpstr>Что говорят исследования</vt:lpstr>
      <vt:lpstr>Что говорят исследования</vt:lpstr>
      <vt:lpstr>Самоопределение</vt:lpstr>
      <vt:lpstr>Модели социальной инклюзии, самоопределения и обслуживания</vt:lpstr>
      <vt:lpstr>Поддержка социальной инклюзии и самоопределения </vt:lpstr>
      <vt:lpstr>Поддержка самоопределения и социальной инклюзии</vt:lpstr>
      <vt:lpstr>Социальный капитал</vt:lpstr>
      <vt:lpstr>Социальный капитал (прод.)</vt:lpstr>
      <vt:lpstr>Результаты в сфере социального капитала</vt:lpstr>
      <vt:lpstr>PowerPoint Presentation</vt:lpstr>
      <vt:lpstr>Последняя мысль</vt:lpstr>
      <vt:lpstr>Университет Миннесоты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Екатерина Мурадян</cp:lastModifiedBy>
  <cp:revision>385</cp:revision>
  <dcterms:created xsi:type="dcterms:W3CDTF">2016-04-07T18:13:15Z</dcterms:created>
  <dcterms:modified xsi:type="dcterms:W3CDTF">2019-03-29T09:47:08Z</dcterms:modified>
</cp:coreProperties>
</file>