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1" r:id="rId9"/>
    <p:sldId id="259" r:id="rId10"/>
    <p:sldId id="260" r:id="rId11"/>
    <p:sldId id="261" r:id="rId12"/>
    <p:sldId id="262" r:id="rId13"/>
    <p:sldId id="270" r:id="rId14"/>
    <p:sldId id="269" r:id="rId15"/>
    <p:sldId id="257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75"/>
    <p:restoredTop sz="94656"/>
  </p:normalViewPr>
  <p:slideViewPr>
    <p:cSldViewPr>
      <p:cViewPr varScale="1">
        <p:scale>
          <a:sx n="63" d="100"/>
          <a:sy n="63" d="100"/>
        </p:scale>
        <p:origin x="16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2-26T07:53:30.40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B30D6-9D31-C74A-9B2E-9131B50B4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08A1C5-782F-C441-9C86-49FFC9CAF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1E4B46-BFC2-B54D-BF91-A613A2329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EC471D-4E6E-6641-9B1D-66B0278F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0A1454-FA89-1948-A829-D63E17B02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82911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29E70-DE78-164A-9F74-0DA6C018E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DD2CC5-7ADC-5E4C-8C63-8CB293C05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587D2A-F649-2845-8DC0-3B025B01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795D0A-EC18-5748-8E61-CC5807CEB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49F3BF-20A2-A94E-BCED-CE176F58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5987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5C80775-6434-C14F-B4DF-3E36D22F5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25F1DE-31E0-974D-94F8-D3EDED4F9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E2BE07-6D9A-1546-8747-AB9A56673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9652EF-F319-0249-811D-86C82233A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61344B-3674-9443-89F7-4FC4156E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02509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3F0137-AE12-D04D-8F29-43A93ED08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CCE6C9-05A1-494B-ADE6-E2F149B14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BAD507-9D51-7442-8DA5-007D06BA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D3727C-3BAA-524C-AF18-A28D408E6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EA25F6-5825-2E4F-B760-31B08BE8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28139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CB1A2-A73F-4748-AED1-32138D59B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820495-24C4-5C4C-AC23-83B7E8095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41D8CD-F842-C747-ACAB-D4424ED21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1EB437-2D34-424E-89EE-B22CAC023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1BE380-48F0-B14F-B12A-739999FCD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870814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775EF-D86E-7F4E-A7A7-330EB80AC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CEFB41-F9AC-7243-AAA4-11BC5F2EF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5CFE334-28D0-D046-A63F-DE68C4B6A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4B4EEC-4510-0A44-956E-733222FE5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47D0B3-944C-9F43-939A-2A269EE20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B3A74D-7C9D-A644-A0FF-ED2CD8115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91008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52DB2-BB5E-9440-9FE8-5D5ABC686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7AF931-5B66-0744-B013-9F5A107AC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946E254-752A-194E-BCBD-D11ABC1299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75F7969-F7DB-AA40-8F2A-858D94D36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D96713-D7D7-2943-B975-7B24FF7BA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3A9E1E4-33A4-624E-8497-24D4AF28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78236-54EC-B247-9B3B-EA4B03D41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A685014-5B73-274D-98DB-D0200D33A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79532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0A6D40-8650-3A46-BD79-EE5A1EBEC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F42782E-21BC-B74B-BF1C-ECDFA6CD0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FE856E-B26B-0140-8251-3F17E4301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B19E2B-658A-714B-A84C-88FF70149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294596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0A7E3CF-A0F6-514C-95B0-720B1DBB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4C4228E-1153-DF45-BC6A-C480DDB88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A0EEA6-F660-8A4F-A8F9-D63A3705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51572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BE4AA-7EFE-8342-95D7-A0E1CD2E9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10AF65-AA4D-5A47-A9D3-18E9E9D42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435D72-4703-9041-8076-4E0229E8B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CE114C-FFE2-D442-8E0E-52577FC7A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9BF651-56AD-8D45-B86B-3F834C3C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5C53E7-AAF7-0145-84F4-4ED36C384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0768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1A8FA-5280-9648-BEE6-21DD05B0B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AA552C-181F-944D-B7C4-A549F87994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A24FED-018B-8949-BA31-BF2D7DAED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732EB3-5656-2946-AEE5-871CD866B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8AB741-611A-0A49-884B-6D2986E0B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99F16C2-01F0-BE47-ABC5-D8F43706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1556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8FE39-BDA2-8142-9622-5D4538BC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C0319E-EEB4-2543-9529-59536D4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748986-BF47-804A-B6DA-F24C57BDA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625C0D-1663-0542-914C-768762D32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699078-E5B6-5C4B-82B9-B1CC9791F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4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571612"/>
            <a:ext cx="8215370" cy="2286015"/>
          </a:xfrm>
        </p:spPr>
        <p:txBody>
          <a:bodyPr>
            <a:normAutofit fontScale="90000"/>
          </a:bodyPr>
          <a:lstStyle/>
          <a:p>
            <a:r>
              <a:rPr lang="ru-RU" dirty="0"/>
              <a:t>Психофармакологический подход в помощи ребенку с аутизмом: показания, противопоказания, осложнения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643446"/>
            <a:ext cx="7858180" cy="1785950"/>
          </a:xfrm>
        </p:spPr>
        <p:txBody>
          <a:bodyPr>
            <a:normAutofit/>
          </a:bodyPr>
          <a:lstStyle/>
          <a:p>
            <a:r>
              <a:rPr lang="ru-RU" dirty="0"/>
              <a:t>А.А. Портнова, </a:t>
            </a:r>
          </a:p>
          <a:p>
            <a:r>
              <a:rPr lang="ru-RU" b="1" dirty="0"/>
              <a:t>Национальный медицинский исследовательский центр психиатрии и наркологии имени В.П. Сербского</a:t>
            </a:r>
            <a:r>
              <a:rPr lang="ru-RU" dirty="0"/>
              <a:t> 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57166"/>
            <a:ext cx="814393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-4761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Ю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билейная международная конференции Центра лечебной педагогики «От рождения до взрослости»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Москва, 26 февраля 2019 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401080" cy="1417638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Дети более чувствительны  к действию </a:t>
            </a:r>
            <a:r>
              <a:rPr lang="ru-RU" b="1" dirty="0" err="1">
                <a:solidFill>
                  <a:srgbClr val="FF0000"/>
                </a:solidFill>
              </a:rPr>
              <a:t>антипсихотиков</a:t>
            </a:r>
            <a:r>
              <a:rPr lang="ru-RU" b="1" dirty="0">
                <a:solidFill>
                  <a:srgbClr val="FF0000"/>
                </a:solidFill>
              </a:rPr>
              <a:t>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2925" y="1844824"/>
            <a:ext cx="8058150" cy="4759325"/>
          </a:xfrm>
        </p:spPr>
        <p:txBody>
          <a:bodyPr>
            <a:normAutofit/>
          </a:bodyPr>
          <a:lstStyle/>
          <a:p>
            <a:r>
              <a:rPr lang="ru-RU" sz="2800" dirty="0"/>
              <a:t>повышается риск развития сердечных  и метаболических нарушений (ожирение, диабет 2 типа)</a:t>
            </a:r>
          </a:p>
          <a:p>
            <a:r>
              <a:rPr lang="ru-RU" sz="2800" dirty="0"/>
              <a:t>чаще экстрапирамидные нарушения</a:t>
            </a:r>
          </a:p>
          <a:p>
            <a:r>
              <a:rPr lang="ru-RU" sz="2800" dirty="0"/>
              <a:t>повышается летальность(в  2-3 раза) от сердечно-сосудистых и метаболических причин</a:t>
            </a:r>
          </a:p>
          <a:p>
            <a:endParaRPr lang="ru-RU" dirty="0"/>
          </a:p>
          <a:p>
            <a:endParaRPr lang="ru-RU" dirty="0"/>
          </a:p>
          <a:p>
            <a:pPr algn="r">
              <a:buNone/>
            </a:pPr>
            <a:r>
              <a:rPr lang="en-US" sz="2400" dirty="0"/>
              <a:t>Kumar A., et al, 2013; </a:t>
            </a:r>
            <a:r>
              <a:rPr lang="en-US" sz="2400" dirty="0" err="1"/>
              <a:t>Correll</a:t>
            </a:r>
            <a:r>
              <a:rPr lang="en-US" sz="2400" dirty="0"/>
              <a:t> C.U., Christensen R., 2016; Lytle S., et al, 2017</a:t>
            </a:r>
            <a:endParaRPr lang="ru-RU" sz="2400" dirty="0"/>
          </a:p>
        </p:txBody>
      </p:sp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Максимальные дозы нейролептиков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925">
              <a:buNone/>
            </a:pPr>
            <a:r>
              <a:rPr lang="ru-RU" sz="2800" dirty="0"/>
              <a:t>Критически опасными для детей, подростков и молодых совершеннолетних пациентов являются дозы, превышающие </a:t>
            </a:r>
            <a:r>
              <a:rPr lang="ru-RU" sz="2800" dirty="0">
                <a:solidFill>
                  <a:srgbClr val="FF0000"/>
                </a:solidFill>
              </a:rPr>
              <a:t>50 мг в </a:t>
            </a:r>
            <a:r>
              <a:rPr lang="ru-RU" sz="2800" dirty="0" err="1">
                <a:solidFill>
                  <a:srgbClr val="FF0000"/>
                </a:solidFill>
              </a:rPr>
              <a:t>хлорпромазиновом</a:t>
            </a:r>
            <a:r>
              <a:rPr lang="ru-RU" sz="2800" dirty="0">
                <a:solidFill>
                  <a:srgbClr val="FF0000"/>
                </a:solidFill>
              </a:rPr>
              <a:t> эквиваленте.</a:t>
            </a:r>
          </a:p>
          <a:p>
            <a:pPr lvl="7" algn="r">
              <a:buNone/>
            </a:pPr>
            <a:endParaRPr lang="ru-RU" sz="1600" dirty="0"/>
          </a:p>
          <a:p>
            <a:pPr lvl="7" algn="r">
              <a:buNone/>
            </a:pPr>
            <a:r>
              <a:rPr lang="ru-RU" sz="1600" dirty="0"/>
              <a:t>(</a:t>
            </a:r>
            <a:r>
              <a:rPr lang="en-US" sz="1600" dirty="0" err="1"/>
              <a:t>Rani</a:t>
            </a:r>
            <a:r>
              <a:rPr lang="en-US" sz="1600" dirty="0"/>
              <a:t> F.A.,</a:t>
            </a:r>
            <a:r>
              <a:rPr lang="ru-RU" sz="1600" dirty="0"/>
              <a:t> </a:t>
            </a:r>
            <a:r>
              <a:rPr lang="en-US" sz="1600" dirty="0"/>
              <a:t>et al, 2011;</a:t>
            </a:r>
            <a:r>
              <a:rPr lang="ru-RU" sz="1600" dirty="0"/>
              <a:t> </a:t>
            </a:r>
            <a:r>
              <a:rPr lang="en-US" sz="1600" dirty="0"/>
              <a:t>Ray W.A.,</a:t>
            </a:r>
            <a:r>
              <a:rPr lang="ru-RU" sz="1600" dirty="0"/>
              <a:t> </a:t>
            </a:r>
            <a:r>
              <a:rPr lang="en-US" sz="1600" dirty="0"/>
              <a:t>et al, 20</a:t>
            </a:r>
            <a:r>
              <a:rPr lang="ru-RU" sz="1600" dirty="0"/>
              <a:t>18; </a:t>
            </a:r>
            <a:r>
              <a:rPr lang="en-US" sz="1600" dirty="0"/>
              <a:t>Yang C., et al, 20</a:t>
            </a:r>
            <a:r>
              <a:rPr lang="ru-RU" sz="1600" dirty="0"/>
              <a:t>18)</a:t>
            </a:r>
          </a:p>
        </p:txBody>
      </p:sp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Хлорпромазиновый</a:t>
            </a:r>
            <a:r>
              <a:rPr lang="ru-RU" b="1" dirty="0">
                <a:solidFill>
                  <a:srgbClr val="0070C0"/>
                </a:solidFill>
              </a:rPr>
              <a:t> эквивалент популярных нейролептиков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685676"/>
              </p:ext>
            </p:extLst>
          </p:nvPr>
        </p:nvGraphicFramePr>
        <p:xfrm>
          <a:off x="683568" y="1571612"/>
          <a:ext cx="8031836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7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2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0546">
                <a:tc>
                  <a:txBody>
                    <a:bodyPr/>
                    <a:lstStyle/>
                    <a:p>
                      <a:r>
                        <a:rPr lang="ru-RU" dirty="0"/>
                        <a:t>МНН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Доза в мг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Соответствует  дозе </a:t>
                      </a:r>
                      <a:r>
                        <a:rPr lang="ru-RU" dirty="0" err="1"/>
                        <a:t>хлорпромазина</a:t>
                      </a:r>
                      <a:r>
                        <a:rPr lang="ru-RU" dirty="0"/>
                        <a:t>    в мг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9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/>
                        <a:t>Рисперидон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544">
                <a:tc>
                  <a:txBody>
                    <a:bodyPr/>
                    <a:lstStyle/>
                    <a:p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Левомепромазин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831">
                <a:tc>
                  <a:txBody>
                    <a:bodyPr/>
                    <a:lstStyle/>
                    <a:p>
                      <a:r>
                        <a:rPr lang="ru-RU" sz="2400" b="0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Перициазин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950">
                <a:tc>
                  <a:txBody>
                    <a:bodyPr/>
                    <a:lstStyle/>
                    <a:p>
                      <a:r>
                        <a:rPr lang="ru-RU" sz="2400" dirty="0" err="1"/>
                        <a:t>Хлорпротиксен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604">
                <a:tc>
                  <a:txBody>
                    <a:bodyPr/>
                    <a:lstStyle/>
                    <a:p>
                      <a:r>
                        <a:rPr lang="ru-RU" sz="2400" dirty="0" err="1"/>
                        <a:t>Галоперидол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604">
                <a:tc>
                  <a:txBody>
                    <a:bodyPr/>
                    <a:lstStyle/>
                    <a:p>
                      <a:r>
                        <a:rPr lang="ru-RU" sz="2400" dirty="0" err="1"/>
                        <a:t>Оланзапин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604">
                <a:tc>
                  <a:txBody>
                    <a:bodyPr/>
                    <a:lstStyle/>
                    <a:p>
                      <a:r>
                        <a:rPr lang="ru-RU" sz="2400" dirty="0" err="1"/>
                        <a:t>Трифлуоперазин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604">
                <a:tc>
                  <a:txBody>
                    <a:bodyPr/>
                    <a:lstStyle/>
                    <a:p>
                      <a:r>
                        <a:rPr lang="ru-RU" sz="2400" dirty="0" err="1"/>
                        <a:t>Клозапин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63314" cy="1066130"/>
          </a:xfrm>
        </p:spPr>
        <p:txBody>
          <a:bodyPr>
            <a:normAutofit/>
          </a:bodyPr>
          <a:lstStyle/>
          <a:p>
            <a:r>
              <a:rPr lang="ru-RU" dirty="0"/>
              <a:t>Основные принципы фармакологического лечения в детской практике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772817"/>
            <a:ext cx="8226743" cy="416337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Рассмотреть возможность применения сначала психосоциального вмешательства.</a:t>
            </a:r>
          </a:p>
          <a:p>
            <a:r>
              <a:rPr lang="ru-RU" dirty="0"/>
              <a:t>Симптом-мишень, но с учетом нозологии.</a:t>
            </a:r>
          </a:p>
          <a:p>
            <a:r>
              <a:rPr lang="ru-RU" dirty="0"/>
              <a:t>Соблюдать юридические и этические моменты</a:t>
            </a:r>
          </a:p>
          <a:p>
            <a:r>
              <a:rPr lang="ru-RU" b="1" dirty="0">
                <a:solidFill>
                  <a:srgbClr val="C00000"/>
                </a:solidFill>
              </a:rPr>
              <a:t>Избегать </a:t>
            </a:r>
            <a:r>
              <a:rPr lang="ru-RU" b="1" dirty="0" err="1">
                <a:solidFill>
                  <a:srgbClr val="C00000"/>
                </a:solidFill>
              </a:rPr>
              <a:t>полипрагмазии</a:t>
            </a:r>
            <a:r>
              <a:rPr lang="ru-RU" b="1" dirty="0">
                <a:solidFill>
                  <a:srgbClr val="C00000"/>
                </a:solidFill>
              </a:rPr>
              <a:t>!</a:t>
            </a:r>
            <a:r>
              <a:rPr lang="ru-RU" dirty="0">
                <a:solidFill>
                  <a:srgbClr val="C00000"/>
                </a:solidFill>
              </a:rPr>
              <a:t> </a:t>
            </a:r>
          </a:p>
          <a:p>
            <a:r>
              <a:rPr lang="ru-RU" dirty="0"/>
              <a:t>В амбулаторной практике избегать эф-та сонливости днем.</a:t>
            </a:r>
          </a:p>
          <a:p>
            <a:r>
              <a:rPr lang="ru-RU" b="1" dirty="0">
                <a:solidFill>
                  <a:srgbClr val="C00000"/>
                </a:solidFill>
              </a:rPr>
              <a:t>Психотерапия и немедицинская психотерапия желательна всегда!</a:t>
            </a:r>
          </a:p>
          <a:p>
            <a:r>
              <a:rPr lang="ru-RU" dirty="0" err="1"/>
              <a:t>Психообразование</a:t>
            </a:r>
            <a:r>
              <a:rPr lang="ru-RU" dirty="0"/>
              <a:t> родителей (опекунов). </a:t>
            </a:r>
          </a:p>
          <a:p>
            <a:r>
              <a:rPr lang="ru-RU" dirty="0"/>
              <a:t>Длительность терапии определяется состоянием пациента (кроме а/д) и безопасностью длительного воздействия психотропных средств 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5939182"/>
            <a:ext cx="8072494" cy="704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START LOW, GO SLOW, AND TAPER SLOWLY</a:t>
            </a:r>
            <a:r>
              <a:rPr kumimoji="0" lang="ru-RU" sz="4400" b="0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6818813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Медикаментозная помощь при РАС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1600200"/>
            <a:ext cx="8286808" cy="4972072"/>
          </a:xfrm>
        </p:spPr>
        <p:txBody>
          <a:bodyPr>
            <a:normAutofit/>
          </a:bodyPr>
          <a:lstStyle/>
          <a:p>
            <a:r>
              <a:rPr lang="ru-RU" sz="3200" dirty="0"/>
              <a:t>Антипсихотики</a:t>
            </a:r>
            <a:r>
              <a:rPr lang="en-US" sz="3200" dirty="0"/>
              <a:t> </a:t>
            </a:r>
            <a:r>
              <a:rPr lang="ru-RU" sz="3200" dirty="0"/>
              <a:t>при агрессии, повышенной возбудимости, </a:t>
            </a:r>
            <a:r>
              <a:rPr lang="ru-RU" sz="3200" dirty="0" err="1"/>
              <a:t>аутоагрессии</a:t>
            </a:r>
            <a:r>
              <a:rPr lang="ru-RU" sz="3200" dirty="0"/>
              <a:t>. </a:t>
            </a:r>
          </a:p>
          <a:p>
            <a:r>
              <a:rPr lang="ru-RU" sz="3200" dirty="0"/>
              <a:t>Стимуляторы </a:t>
            </a:r>
            <a:r>
              <a:rPr lang="ru-RU" sz="3200" dirty="0" err="1"/>
              <a:t>н.с</a:t>
            </a:r>
            <a:r>
              <a:rPr lang="ru-RU" sz="3200" dirty="0"/>
              <a:t>. При СДВГ. Атомоксетин</a:t>
            </a:r>
          </a:p>
          <a:p>
            <a:r>
              <a:rPr lang="ru-RU" sz="3200" dirty="0"/>
              <a:t>Антидепрессанты при повторяющихся действиях, тревоге, страхах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357430"/>
            <a:ext cx="8786842" cy="707886"/>
          </a:xfrm>
          <a:prstGeom prst="rect">
            <a:avLst/>
          </a:prstGeom>
          <a:noFill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</a:rPr>
              <a:t>Лечение </a:t>
            </a:r>
            <a:r>
              <a:rPr lang="ru-RU" sz="4000" dirty="0" err="1">
                <a:solidFill>
                  <a:srgbClr val="FF0000"/>
                </a:solidFill>
              </a:rPr>
              <a:t>коморбидных</a:t>
            </a:r>
            <a:r>
              <a:rPr lang="ru-RU" sz="4000" dirty="0">
                <a:solidFill>
                  <a:srgbClr val="FF0000"/>
                </a:solidFill>
              </a:rPr>
              <a:t> расстройств!</a:t>
            </a:r>
          </a:p>
        </p:txBody>
      </p:sp>
    </p:spTree>
    <p:extLst>
      <p:ext uri="{BB962C8B-B14F-4D97-AF65-F5344CB8AC3E}">
        <p14:creationId xmlns:p14="http://schemas.microsoft.com/office/powerpoint/2010/main" val="4123851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4.79769E-6 L -1.66667E-6 -0.07213 " pathEditMode="relative" rAng="0" ptsTypes="AA">
                                      <p:cBhvr>
                                        <p:cTn id="1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1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04" y="365126"/>
            <a:ext cx="8272546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Замечания по выполнению РФ Конвенции ООН по правам ребенка (2014)</a:t>
            </a:r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7034" y="1690689"/>
            <a:ext cx="8272546" cy="419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id="{F160FAC1-9103-294C-A2AC-6A4DA6C49AD5}"/>
                  </a:ext>
                </a:extLst>
              </p14:cNvPr>
              <p14:cNvContentPartPr/>
              <p14:nvPr/>
            </p14:nvContentPartPr>
            <p14:xfrm>
              <a:off x="-1124965" y="374735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F160FAC1-9103-294C-A2AC-6A4DA6C49AD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1160605" y="338735"/>
                <a:ext cx="72000" cy="72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3A307935-14C4-3842-AF45-1D346DBF6B05}"/>
              </a:ext>
            </a:extLst>
          </p:cNvPr>
          <p:cNvCxnSpPr/>
          <p:nvPr/>
        </p:nvCxnSpPr>
        <p:spPr>
          <a:xfrm>
            <a:off x="7164288" y="2780928"/>
            <a:ext cx="1351062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81815B0-ED8F-0949-9E1D-85560173E734}"/>
              </a:ext>
            </a:extLst>
          </p:cNvPr>
          <p:cNvCxnSpPr>
            <a:cxnSpLocks/>
          </p:cNvCxnSpPr>
          <p:nvPr/>
        </p:nvCxnSpPr>
        <p:spPr>
          <a:xfrm flipH="1">
            <a:off x="3275856" y="2780928"/>
            <a:ext cx="5239494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0399A1DC-28B7-0548-93DA-0381FD3E3378}"/>
              </a:ext>
            </a:extLst>
          </p:cNvPr>
          <p:cNvCxnSpPr>
            <a:cxnSpLocks/>
          </p:cNvCxnSpPr>
          <p:nvPr/>
        </p:nvCxnSpPr>
        <p:spPr>
          <a:xfrm flipH="1">
            <a:off x="467544" y="2996952"/>
            <a:ext cx="3744416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FAF7EB7F-026C-8C4B-93E5-351DDB431B1D}"/>
              </a:ext>
            </a:extLst>
          </p:cNvPr>
          <p:cNvCxnSpPr>
            <a:cxnSpLocks/>
          </p:cNvCxnSpPr>
          <p:nvPr/>
        </p:nvCxnSpPr>
        <p:spPr>
          <a:xfrm flipH="1">
            <a:off x="2860615" y="1988840"/>
            <a:ext cx="545551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0CC25B5D-1FF8-0147-BEFD-B018F5A97304}"/>
              </a:ext>
            </a:extLst>
          </p:cNvPr>
          <p:cNvCxnSpPr>
            <a:cxnSpLocks/>
          </p:cNvCxnSpPr>
          <p:nvPr/>
        </p:nvCxnSpPr>
        <p:spPr>
          <a:xfrm flipH="1">
            <a:off x="1475656" y="2276872"/>
            <a:ext cx="504056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ACE16085-AFE6-7B4B-937F-D05445D1E2A7}"/>
              </a:ext>
            </a:extLst>
          </p:cNvPr>
          <p:cNvCxnSpPr>
            <a:cxnSpLocks/>
          </p:cNvCxnSpPr>
          <p:nvPr/>
        </p:nvCxnSpPr>
        <p:spPr>
          <a:xfrm flipH="1">
            <a:off x="4932040" y="3645024"/>
            <a:ext cx="358331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5004774-E5BD-1A41-BDD4-4AB49EBF6C29}"/>
              </a:ext>
            </a:extLst>
          </p:cNvPr>
          <p:cNvCxnSpPr>
            <a:cxnSpLocks/>
          </p:cNvCxnSpPr>
          <p:nvPr/>
        </p:nvCxnSpPr>
        <p:spPr>
          <a:xfrm flipH="1">
            <a:off x="1881988" y="4221088"/>
            <a:ext cx="5380023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8C8D1F9-CBB8-D84B-A210-F2A69640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87213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rgbClr val="0070C0"/>
                </a:solidFill>
              </a:rPr>
              <a:t>Спасибо за внимание!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8D5B5-E60F-B046-831E-5C82C3CCC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29000"/>
            <a:ext cx="7886700" cy="2660651"/>
          </a:xfrm>
        </p:spPr>
        <p:txBody>
          <a:bodyPr>
            <a:normAutofit/>
          </a:bodyPr>
          <a:lstStyle/>
          <a:p>
            <a:endParaRPr lang="en-US" sz="2800" i="1" dirty="0"/>
          </a:p>
          <a:p>
            <a:endParaRPr lang="en-US" sz="2800" i="1" dirty="0"/>
          </a:p>
          <a:p>
            <a:endParaRPr lang="en-US" sz="2800" i="1" dirty="0"/>
          </a:p>
          <a:p>
            <a:pPr algn="r"/>
            <a:r>
              <a:rPr lang="en-US" sz="2800" i="1" dirty="0" err="1">
                <a:solidFill>
                  <a:schemeClr val="tx1"/>
                </a:solidFill>
              </a:rPr>
              <a:t>aapserbsky@yandex.ru</a:t>
            </a:r>
            <a:endParaRPr lang="ru-RU" sz="2800" i="1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Электронная почта">
            <a:extLst>
              <a:ext uri="{FF2B5EF4-FFF2-40B4-BE49-F238E27FC236}">
                <a16:creationId xmlns:a16="http://schemas.microsoft.com/office/drawing/2014/main" id="{E0EE0311-6EFB-1B40-9D6D-F270334F66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5936" y="4581128"/>
            <a:ext cx="79208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80180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78595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РАС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 -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группа нейробиологических расстройств развития (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neurodevelopmental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b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гетерогенной этиологии</a:t>
            </a:r>
            <a:endParaRPr lang="ru-RU" sz="3200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C7C9BB9B-C058-EF41-960C-D5EB9009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229630" cy="4351338"/>
          </a:xfrm>
        </p:spPr>
        <p:txBody>
          <a:bodyPr/>
          <a:lstStyle/>
          <a:p>
            <a:pPr marL="457200" lvl="1" indent="0">
              <a:buNone/>
              <a:defRPr/>
            </a:pPr>
            <a:endParaRPr lang="en-US" sz="2000" dirty="0"/>
          </a:p>
          <a:p>
            <a:pPr lvl="1" eaLnBrk="1" hangingPunct="1">
              <a:defRPr/>
            </a:pPr>
            <a:r>
              <a:rPr lang="ru-RU" sz="3200" dirty="0"/>
              <a:t>Нарушение навыков социального взаимодействия (вербального и невербального).</a:t>
            </a:r>
          </a:p>
          <a:p>
            <a:pPr lvl="1" eaLnBrk="1" hangingPunct="1">
              <a:defRPr/>
            </a:pPr>
            <a:endParaRPr lang="ru-RU" sz="3200" dirty="0"/>
          </a:p>
          <a:p>
            <a:pPr lvl="1" eaLnBrk="1" hangingPunct="1">
              <a:defRPr/>
            </a:pPr>
            <a:r>
              <a:rPr lang="ru-RU" sz="3200" dirty="0"/>
              <a:t>Ограниченные (суженные) и повторяющиеся/навязчивые движения, поведение  и интересы.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0273F76D-3936-5246-8234-3C779B965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786" y="188640"/>
            <a:ext cx="8072494" cy="711618"/>
          </a:xfrm>
        </p:spPr>
        <p:txBody>
          <a:bodyPr>
            <a:normAutofit/>
          </a:bodyPr>
          <a:lstStyle/>
          <a:p>
            <a:r>
              <a:rPr lang="ru-RU" altLang="en-US" b="1" dirty="0">
                <a:solidFill>
                  <a:schemeClr val="accent1"/>
                </a:solidFill>
              </a:rPr>
              <a:t>Что такое спектр аутизма?</a:t>
            </a:r>
            <a:endParaRPr lang="en-US" altLang="en-US" b="1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AF78BA8-5DCE-9640-84B5-915E0E9498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836356"/>
              </p:ext>
            </p:extLst>
          </p:nvPr>
        </p:nvGraphicFramePr>
        <p:xfrm>
          <a:off x="479121" y="1032877"/>
          <a:ext cx="8379159" cy="5447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117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1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0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9917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/>
                        <a:t>Низкий</a:t>
                      </a:r>
                      <a:endParaRPr lang="en-US" sz="1800" b="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/>
                        <a:t>Интеллект</a:t>
                      </a:r>
                      <a:endParaRPr lang="en-US" sz="1800" b="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/>
                        <a:t>Высокий</a:t>
                      </a:r>
                      <a:endParaRPr lang="en-US" sz="1800" b="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141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91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Отсутствующие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Способности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Ярковыраженные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141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91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Отстраненное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Социальное поведение</a:t>
                      </a:r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Странное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141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91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Отсутствующие</a:t>
                      </a:r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Коммуникативные навыки</a:t>
                      </a:r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Неадекватные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141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91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Тяжелые нарушения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Поведение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Легкие трудности</a:t>
                      </a:r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141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91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Поиск</a:t>
                      </a:r>
                      <a:r>
                        <a:rPr lang="ru-RU" sz="1800" baseline="0" dirty="0"/>
                        <a:t> с</a:t>
                      </a:r>
                      <a:r>
                        <a:rPr lang="ru-RU" sz="1800" dirty="0"/>
                        <a:t>тимуляции</a:t>
                      </a:r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/>
                        <a:t>Сенсорика</a:t>
                      </a:r>
                      <a:endParaRPr lang="en-US" sz="1800" i="1" dirty="0">
                        <a:solidFill>
                          <a:schemeClr val="bg1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Избегание</a:t>
                      </a:r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141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814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Плохо</a:t>
                      </a:r>
                      <a:r>
                        <a:rPr lang="ru-RU" sz="1800" baseline="0" dirty="0"/>
                        <a:t> скоординированная</a:t>
                      </a:r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Моторика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Хорошо скоординированная</a:t>
                      </a:r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917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/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269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Слабая</a:t>
                      </a:r>
                      <a:r>
                        <a:rPr lang="ru-RU" sz="1800" baseline="0" dirty="0"/>
                        <a:t> (</a:t>
                      </a:r>
                      <a:r>
                        <a:rPr lang="ru-RU" sz="1800" baseline="0" dirty="0" err="1"/>
                        <a:t>отсут</a:t>
                      </a:r>
                      <a:r>
                        <a:rPr lang="en-US" sz="1800" baseline="0" dirty="0"/>
                        <a:t>.</a:t>
                      </a:r>
                      <a:r>
                        <a:rPr lang="ru-RU" sz="1800" baseline="0" dirty="0"/>
                        <a:t>)</a:t>
                      </a:r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Мотивация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Сильная</a:t>
                      </a:r>
                      <a:endParaRPr lang="en-US" sz="1800" dirty="0">
                        <a:solidFill>
                          <a:srgbClr val="FFFFFF"/>
                        </a:solidFill>
                      </a:endParaRPr>
                    </a:p>
                  </a:txBody>
                  <a:tcPr marL="51435" marR="51435" marT="34288" marB="34288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9401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975798" cy="75961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0071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Проекты национальных стандартов </a:t>
            </a:r>
            <a:endParaRPr lang="en-US" sz="3600" dirty="0">
              <a:solidFill>
                <a:srgbClr val="0071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28596" y="1357298"/>
            <a:ext cx="4174306" cy="4768866"/>
          </a:xfrm>
        </p:spPr>
        <p:txBody>
          <a:bodyPr rtlCol="0">
            <a:noAutofit/>
          </a:bodyPr>
          <a:lstStyle/>
          <a:p>
            <a:pPr>
              <a:spcBef>
                <a:spcPts val="6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0067A0"/>
                </a:solidFill>
                <a:latin typeface="Arial"/>
              </a:rPr>
              <a:t>Улучшение навыков</a:t>
            </a:r>
            <a:r>
              <a:rPr lang="en-US" sz="2000" dirty="0">
                <a:solidFill>
                  <a:srgbClr val="0067A0"/>
                </a:solidFill>
                <a:latin typeface="Arial"/>
              </a:rPr>
              <a:t>:</a:t>
            </a: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endParaRPr lang="ru-RU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Учебных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Коммуникации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Высших когнитивных функций 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Межличностных 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Готовность к обучению 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Двигательных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Личной ответственности 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Тип образовательной среды 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Игровых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 err="1">
                <a:solidFill>
                  <a:srgbClr val="FFFFFF">
                    <a:lumMod val="50000"/>
                  </a:srgbClr>
                </a:solidFill>
                <a:latin typeface="Arial"/>
              </a:rPr>
              <a:t>Саморегуляции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81786" y="1428735"/>
            <a:ext cx="4357718" cy="4625991"/>
          </a:xfrm>
        </p:spPr>
        <p:txBody>
          <a:bodyPr rtlCol="0">
            <a:normAutofit/>
          </a:bodyPr>
          <a:lstStyle/>
          <a:p>
            <a:pPr>
              <a:spcBef>
                <a:spcPts val="6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0067A0"/>
                </a:solidFill>
                <a:latin typeface="Arial"/>
              </a:rPr>
              <a:t>Уменьшение поведения</a:t>
            </a:r>
            <a:endParaRPr lang="en-US" sz="2000" dirty="0">
              <a:solidFill>
                <a:srgbClr val="0067A0"/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endParaRPr lang="ru-RU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Проблемных видов поведения 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Ограниченного</a:t>
            </a:r>
            <a:r>
              <a:rPr lang="en-US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/</a:t>
            </a: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повторяющегося поведения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Сенсорной/эмоциональной регуляции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  <a:p>
            <a:pPr lvl="1">
              <a:spcBef>
                <a:spcPts val="300"/>
              </a:spcBef>
              <a:buClr>
                <a:srgbClr val="0067A0"/>
              </a:buClr>
              <a:buSzPct val="80000"/>
              <a:defRPr/>
            </a:pPr>
            <a:r>
              <a:rPr lang="ru-RU" sz="2000" dirty="0">
                <a:solidFill>
                  <a:srgbClr val="FFFFFF">
                    <a:lumMod val="50000"/>
                  </a:srgbClr>
                </a:solidFill>
                <a:latin typeface="Arial"/>
              </a:rPr>
              <a:t>Общих симптомов</a:t>
            </a:r>
            <a:endParaRPr lang="en-US" sz="2000" dirty="0">
              <a:solidFill>
                <a:srgbClr val="FFFFFF">
                  <a:lumMod val="50000"/>
                </a:srgbClr>
              </a:solidFill>
              <a:latin typeface="Arial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A1B55503-3A42-384D-9F54-5A67A4AEA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28" y="6211669"/>
            <a:ext cx="37079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Calibri" pitchFamily="34" charset="0"/>
              </a:rPr>
              <a:t>Проект национальных стандартов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http://</a:t>
            </a:r>
            <a:r>
              <a:rPr lang="en-US" dirty="0" err="1">
                <a:solidFill>
                  <a:srgbClr val="000000"/>
                </a:solidFill>
                <a:latin typeface="Calibri" pitchFamily="34" charset="0"/>
              </a:rPr>
              <a:t>www.nationalautismcenter.org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43961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107504" y="264507"/>
            <a:ext cx="8263830" cy="1381262"/>
          </a:xfrm>
        </p:spPr>
        <p:txBody>
          <a:bodyPr vert="horz" lIns="91440" tIns="45720" rIns="39688" bIns="45720" rtlCol="0" anchor="ctr">
            <a:normAutofit/>
          </a:bodyPr>
          <a:lstStyle/>
          <a:p>
            <a:pPr marL="39688" indent="0" algn="ctr">
              <a:spcBef>
                <a:spcPts val="600"/>
              </a:spcBef>
              <a:spcAft>
                <a:spcPts val="600"/>
              </a:spcAft>
            </a:pPr>
            <a:r>
              <a:rPr lang="ru-RU" sz="3600" dirty="0">
                <a:solidFill>
                  <a:srgbClr val="0071B2"/>
                </a:solidFill>
                <a:latin typeface="Arial"/>
              </a:rPr>
              <a:t>Методы помощи  направлены на развитие ребенка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433405" y="1988840"/>
            <a:ext cx="7963248" cy="3967512"/>
          </a:xfrm>
          <a:extLst/>
        </p:spPr>
        <p:txBody>
          <a:bodyPr vert="horz" lIns="91440" tIns="45720" rIns="39688" bIns="45720" rtlCol="0">
            <a:noAutofit/>
          </a:bodyPr>
          <a:lstStyle/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Развитие социальных навыков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Управление поведением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Образование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Логопедия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 err="1">
                <a:solidFill>
                  <a:schemeClr val="bg1">
                    <a:lumMod val="50000"/>
                  </a:schemeClr>
                </a:solidFill>
                <a:latin typeface="Arial"/>
              </a:rPr>
              <a:t>Эрготерапия</a:t>
            </a: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Физическая терапия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Поддержка и образование родителей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Обучение родителей навыкам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Arial"/>
            </a:endParaRPr>
          </a:p>
          <a:p>
            <a:pPr marL="725488" lvl="1">
              <a:spcBef>
                <a:spcPts val="300"/>
              </a:spcBef>
              <a:spcAft>
                <a:spcPts val="600"/>
              </a:spcAft>
              <a:buClr>
                <a:srgbClr val="0067A0"/>
              </a:buClr>
              <a:buSzPct val="80000"/>
              <a:buFont typeface="Arial" panose="020B0604020202020204" pitchFamily="34" charset="0"/>
              <a:buChar char="►"/>
            </a:pPr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Arial"/>
              </a:rPr>
              <a:t>Лекарственные препараты </a:t>
            </a:r>
          </a:p>
        </p:txBody>
      </p:sp>
    </p:spTree>
    <p:extLst>
      <p:ext uri="{BB962C8B-B14F-4D97-AF65-F5344CB8AC3E}">
        <p14:creationId xmlns:p14="http://schemas.microsoft.com/office/powerpoint/2010/main" val="413374345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1431579" y="214289"/>
            <a:ext cx="6172200" cy="934679"/>
          </a:xfrm>
          <a:extLst/>
        </p:spPr>
        <p:txBody>
          <a:bodyPr vert="horz" lIns="91440" tIns="45720" rIns="39688" bIns="45720" rtlCol="0" anchor="ctr">
            <a:noAutofit/>
          </a:bodyPr>
          <a:lstStyle/>
          <a:p>
            <a:pPr>
              <a:defRPr/>
            </a:pPr>
            <a:r>
              <a:rPr lang="ru-RU" sz="3600" dirty="0">
                <a:solidFill>
                  <a:srgbClr val="0071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Фармакотерапия при РАС</a:t>
            </a:r>
            <a:endParaRPr lang="en-US" sz="3600" dirty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148967"/>
            <a:ext cx="8496944" cy="5494743"/>
          </a:xfrm>
          <a:extLst/>
        </p:spPr>
        <p:txBody>
          <a:bodyPr vert="horz" lIns="25400" tIns="25400" rIns="39688" bIns="25400" rtlCol="0">
            <a:noAutofit/>
          </a:bodyPr>
          <a:lstStyle/>
          <a:p>
            <a:pPr marL="14288" indent="0" algn="ctr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</a:tabLst>
              <a:defRPr/>
            </a:pPr>
            <a:r>
              <a:rPr lang="ru-RU" sz="1700" b="1" dirty="0">
                <a:solidFill>
                  <a:srgbClr val="0071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вещества применялись для лечения аутизма</a:t>
            </a:r>
            <a:r>
              <a:rPr lang="en-US" sz="1700" b="1" dirty="0">
                <a:solidFill>
                  <a:srgbClr val="0071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700" b="1" dirty="0">
              <a:solidFill>
                <a:srgbClr val="0071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8" indent="0" algn="ctr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</a:tabLst>
              <a:defRPr/>
            </a:pPr>
            <a:endParaRPr lang="en-US" sz="1700" b="1" dirty="0">
              <a:solidFill>
                <a:srgbClr val="0071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Нейролептики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Психостимуляторы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Клонидин</a:t>
            </a: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гуанфацин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Бета-блокаторы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Фенфлурамин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Налтрексон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Налоксон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Трициклические АД</a:t>
            </a: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СИОЗС 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Донепезил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Окситоцин	Стволовые клетки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Галантамин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Буспирон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Противосудорожные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Пиродоксин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магний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Внутривенный иммуноглобулин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>
                <a:latin typeface="Arial" panose="020B0604020202020204" pitchFamily="34" charset="0"/>
                <a:cs typeface="Arial" panose="020B0604020202020204" pitchFamily="34" charset="0"/>
              </a:rPr>
              <a:t>Секретин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3" lvl="2" indent="968375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</a:tabLst>
              <a:defRPr/>
            </a:pP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D-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циклозерин</a:t>
            </a:r>
            <a:r>
              <a:rPr lang="en-US" sz="2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150" dirty="0" err="1">
                <a:latin typeface="Arial" panose="020B0604020202020204" pitchFamily="34" charset="0"/>
                <a:cs typeface="Arial" panose="020B0604020202020204" pitchFamily="34" charset="0"/>
              </a:rPr>
              <a:t>Мемантин</a:t>
            </a:r>
            <a:endParaRPr lang="en-US" sz="2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28738" lvl="3" indent="0">
              <a:lnSpc>
                <a:spcPct val="120000"/>
              </a:lnSpc>
              <a:spcBef>
                <a:spcPts val="600"/>
              </a:spcBef>
              <a:buNone/>
              <a:tabLst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</a:tabLst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71438" indent="0" algn="ctr">
              <a:spcBef>
                <a:spcPts val="600"/>
              </a:spcBef>
              <a:buNone/>
              <a:tabLst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  <a:tab pos="4838700" algn="l"/>
                <a:tab pos="5524500" algn="l"/>
              </a:tabLst>
              <a:defRPr/>
            </a:pPr>
            <a:endParaRPr lang="en-US" sz="8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16440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2" y="190500"/>
            <a:ext cx="8191252" cy="120754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71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Недавнее исследование </a:t>
            </a:r>
            <a:r>
              <a:rPr lang="en-US" dirty="0">
                <a:solidFill>
                  <a:srgbClr val="0071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Cochrane</a:t>
            </a:r>
            <a:endParaRPr lang="en-US" i="1" dirty="0">
              <a:solidFill>
                <a:srgbClr val="0071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7212" y="1398046"/>
            <a:ext cx="8301068" cy="545995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>
                <a:solidFill>
                  <a:schemeClr val="tx2"/>
                </a:solidFill>
                <a:latin typeface="Arial"/>
              </a:rPr>
              <a:t>Акупунктура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: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никаких доказательств в поддержку применения 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 err="1">
                <a:solidFill>
                  <a:schemeClr val="tx2"/>
                </a:solidFill>
                <a:latin typeface="Arial"/>
              </a:rPr>
              <a:t>Арипипразол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: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(10-15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мг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):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некоторые улучшения раздражительности, стереотипий и </a:t>
            </a:r>
            <a:r>
              <a:rPr lang="ru-RU" sz="2000" dirty="0" err="1">
                <a:solidFill>
                  <a:schemeClr val="tx2"/>
                </a:solidFill>
                <a:latin typeface="Arial"/>
              </a:rPr>
              <a:t>гиперактивности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;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 увеличение веса, </a:t>
            </a:r>
            <a:r>
              <a:rPr lang="ru-RU" sz="2000" dirty="0" err="1">
                <a:solidFill>
                  <a:schemeClr val="tx2"/>
                </a:solidFill>
                <a:latin typeface="Arial"/>
              </a:rPr>
              <a:t>седация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, слюнотечение и тремор встречались чаще всего 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>
                <a:solidFill>
                  <a:schemeClr val="tx2"/>
                </a:solidFill>
                <a:latin typeface="Arial"/>
              </a:rPr>
              <a:t>Ранняя интенсивная поведенческая терапия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 (ABA):</a:t>
            </a:r>
            <a:r>
              <a:rPr lang="ru-RU" sz="2000" b="1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адаптивные виды поведения, 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IQ,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язык, социализация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2000" b="1" dirty="0" err="1">
                <a:solidFill>
                  <a:schemeClr val="tx2"/>
                </a:solidFill>
                <a:latin typeface="Arial"/>
              </a:rPr>
              <a:t>Рисперидон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: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ограниченные доказательства при раздражительности, сложные побочные эффекты 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>
                <a:solidFill>
                  <a:schemeClr val="tx2"/>
                </a:solidFill>
                <a:latin typeface="Arial"/>
              </a:rPr>
              <a:t>Тренировки слуховой интеграции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: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нет эффекта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 err="1">
                <a:solidFill>
                  <a:schemeClr val="tx2"/>
                </a:solidFill>
                <a:latin typeface="Arial"/>
              </a:rPr>
              <a:t>Хелирование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: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никаких доказательств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>
                <a:solidFill>
                  <a:schemeClr val="tx2"/>
                </a:solidFill>
                <a:latin typeface="Arial"/>
              </a:rPr>
              <a:t>Жирные кислоты Омега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-3:</a:t>
            </a:r>
            <a:r>
              <a:rPr lang="en-US" sz="2000" dirty="0">
                <a:solidFill>
                  <a:schemeClr val="tx2"/>
                </a:solidFill>
                <a:latin typeface="Arial"/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нет эффекта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>
                <a:solidFill>
                  <a:schemeClr val="tx2"/>
                </a:solidFill>
                <a:latin typeface="Arial"/>
              </a:rPr>
              <a:t>СИОЗС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: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очень ограниченное применение</a:t>
            </a:r>
            <a:endParaRPr lang="en-US" sz="2000" dirty="0">
              <a:solidFill>
                <a:schemeClr val="tx2"/>
              </a:solidFill>
              <a:latin typeface="Arial"/>
            </a:endParaRP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Font typeface="Wingdings" charset="2"/>
              <a:buChar char="u"/>
            </a:pPr>
            <a:r>
              <a:rPr lang="ru-RU" sz="2000" b="1" dirty="0">
                <a:solidFill>
                  <a:schemeClr val="tx2"/>
                </a:solidFill>
                <a:latin typeface="Arial"/>
              </a:rPr>
              <a:t>Витамин 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B6 </a:t>
            </a:r>
            <a:r>
              <a:rPr lang="ru-RU" sz="2000" b="1" dirty="0">
                <a:solidFill>
                  <a:schemeClr val="tx2"/>
                </a:solidFill>
                <a:latin typeface="Arial"/>
              </a:rPr>
              <a:t>с магнием</a:t>
            </a:r>
            <a:r>
              <a:rPr lang="en-US" sz="2000" b="1" dirty="0">
                <a:solidFill>
                  <a:schemeClr val="tx2"/>
                </a:solidFill>
                <a:latin typeface="Arial"/>
              </a:rPr>
              <a:t>: </a:t>
            </a:r>
            <a:r>
              <a:rPr lang="ru-RU" sz="2000" dirty="0">
                <a:solidFill>
                  <a:schemeClr val="tx2"/>
                </a:solidFill>
                <a:latin typeface="Arial"/>
              </a:rPr>
              <a:t>нет эффекта</a:t>
            </a:r>
            <a:endParaRPr lang="en-US" sz="2400" dirty="0">
              <a:solidFill>
                <a:schemeClr val="tx2"/>
              </a:solidFill>
              <a:latin typeface="Arial"/>
            </a:endParaRPr>
          </a:p>
          <a:p>
            <a:pPr marL="0" indent="0" algn="r">
              <a:spcBef>
                <a:spcPts val="600"/>
              </a:spcBef>
              <a:spcAft>
                <a:spcPts val="300"/>
              </a:spcAft>
              <a:buClr>
                <a:srgbClr val="0067A0"/>
              </a:buClr>
              <a:buSzPct val="80000"/>
              <a:buNone/>
            </a:pPr>
            <a:r>
              <a:rPr lang="en-US" sz="1600" i="1" dirty="0">
                <a:solidFill>
                  <a:schemeClr val="tx2"/>
                </a:solidFill>
                <a:latin typeface="Arial"/>
              </a:rPr>
              <a:t>Lyra L. et al., 2017</a:t>
            </a:r>
            <a:endParaRPr lang="en-US" sz="3600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87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479FCDA-23E5-E540-A24F-36C405512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Отечественные предпочтения врачей в лечении РАС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5255135-3EED-854F-8964-4881BD176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8840"/>
            <a:ext cx="7471742" cy="3024337"/>
          </a:xfrm>
        </p:spPr>
        <p:txBody>
          <a:bodyPr/>
          <a:lstStyle/>
          <a:p>
            <a:r>
              <a:rPr lang="ru-RU" sz="2800" dirty="0">
                <a:solidFill>
                  <a:srgbClr val="C00000"/>
                </a:solidFill>
              </a:rPr>
              <a:t>Нейролептики (коррекция поведения, снятие агрессии, «подсобрать мышление»)</a:t>
            </a:r>
          </a:p>
          <a:p>
            <a:r>
              <a:rPr lang="ru-RU" sz="2800" dirty="0" err="1"/>
              <a:t>Ноотропы</a:t>
            </a:r>
            <a:r>
              <a:rPr lang="ru-RU" sz="2800" dirty="0"/>
              <a:t> («подпитать мозг»)</a:t>
            </a:r>
          </a:p>
          <a:p>
            <a:r>
              <a:rPr lang="ru-RU" sz="2800" dirty="0"/>
              <a:t>Противосудорожные (лечение «органики», дисфорий)</a:t>
            </a:r>
          </a:p>
          <a:p>
            <a:r>
              <a:rPr lang="ru-RU" sz="2800" dirty="0"/>
              <a:t>Антидепрессанты (лечение депрессии)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48053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Наиболее частые осложнения нейролептиков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916832"/>
            <a:ext cx="7896344" cy="4576042"/>
          </a:xfrm>
        </p:spPr>
        <p:txBody>
          <a:bodyPr>
            <a:normAutofit/>
          </a:bodyPr>
          <a:lstStyle/>
          <a:p>
            <a:r>
              <a:rPr lang="ru-RU" sz="2800" dirty="0"/>
              <a:t>Избыточные. </a:t>
            </a:r>
            <a:r>
              <a:rPr lang="ru-RU" sz="2800" dirty="0" err="1"/>
              <a:t>седация</a:t>
            </a:r>
            <a:r>
              <a:rPr lang="ru-RU" sz="2800" dirty="0"/>
              <a:t>, апатия, заторможенность</a:t>
            </a:r>
          </a:p>
          <a:p>
            <a:r>
              <a:rPr lang="ru-RU" sz="2800" dirty="0"/>
              <a:t>слюнотечение,</a:t>
            </a:r>
          </a:p>
          <a:p>
            <a:r>
              <a:rPr lang="ru-RU" sz="2800" b="1" dirty="0"/>
              <a:t>увеличение массы тела,</a:t>
            </a:r>
          </a:p>
          <a:p>
            <a:r>
              <a:rPr lang="ru-RU" sz="2800" b="1" dirty="0"/>
              <a:t>тахикардия,</a:t>
            </a:r>
          </a:p>
          <a:p>
            <a:r>
              <a:rPr lang="ru-RU" sz="2800" dirty="0"/>
              <a:t>снижение АД,</a:t>
            </a:r>
          </a:p>
          <a:p>
            <a:r>
              <a:rPr lang="ru-RU" sz="2800" dirty="0" err="1"/>
              <a:t>гиперпролактинемия</a:t>
            </a:r>
            <a:endParaRPr lang="ru-RU" sz="2800" dirty="0"/>
          </a:p>
          <a:p>
            <a:r>
              <a:rPr lang="ru-RU" sz="2800" dirty="0"/>
              <a:t>экстрапирамидные нарушения</a:t>
            </a:r>
          </a:p>
          <a:p>
            <a:r>
              <a:rPr lang="ru-RU" sz="2800" b="1" dirty="0"/>
              <a:t>поражение печени, </a:t>
            </a:r>
          </a:p>
          <a:p>
            <a:r>
              <a:rPr lang="ru-RU" sz="2800" b="1" dirty="0"/>
              <a:t>риск развития диабета 2 типа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656</Words>
  <Application>Microsoft Office PowerPoint</Application>
  <PresentationFormat>Экран (4:3)</PresentationFormat>
  <Paragraphs>170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Тема Office</vt:lpstr>
      <vt:lpstr>Психофармакологический подход в помощи ребенку с аутизмом: показания, противопоказания, осложнения</vt:lpstr>
      <vt:lpstr>РАС - группа нейробиологических расстройств развития (neurodevelopmental)  гетерогенной этиологии</vt:lpstr>
      <vt:lpstr>Что такое спектр аутизма?</vt:lpstr>
      <vt:lpstr>Проекты национальных стандартов </vt:lpstr>
      <vt:lpstr>Методы помощи  направлены на развитие ребенка</vt:lpstr>
      <vt:lpstr>Фармакотерапия при РАС</vt:lpstr>
      <vt:lpstr>Недавнее исследование  Cochrane</vt:lpstr>
      <vt:lpstr>Отечественные предпочтения врачей в лечении РАС</vt:lpstr>
      <vt:lpstr>Наиболее частые осложнения нейролептиков</vt:lpstr>
      <vt:lpstr>Дети более чувствительны  к действию антипсихотиков!</vt:lpstr>
      <vt:lpstr>Максимальные дозы нейролептиков</vt:lpstr>
      <vt:lpstr>Хлорпромазиновый эквивалент популярных нейролептиков</vt:lpstr>
      <vt:lpstr>Основные принципы фармакологического лечения в детской практике</vt:lpstr>
      <vt:lpstr>Медикаментозная помощь при РАС</vt:lpstr>
      <vt:lpstr>Замечания по выполнению РФ Конвенции ООН по правам ребенка (2014)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Психофармакологический подход в оказании помощи ребенку с аутизмом</dc:title>
  <dc:creator>А. Портнова</dc:creator>
  <cp:lastModifiedBy>Екатерина Мурадян</cp:lastModifiedBy>
  <cp:revision>43</cp:revision>
  <dcterms:created xsi:type="dcterms:W3CDTF">2019-02-18T12:26:09Z</dcterms:created>
  <dcterms:modified xsi:type="dcterms:W3CDTF">2019-03-20T14:42:12Z</dcterms:modified>
</cp:coreProperties>
</file>