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932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FAD2C74-CC94-478A-9191-0A05283C0EDF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" name="Рисунок 35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" name="Рисунок 74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w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/>
          <p:cNvSpPr/>
          <p:nvPr/>
        </p:nvSpPr>
        <p:spPr>
          <a:xfrm>
            <a:off x="0" y="5927040"/>
            <a:ext cx="12191760" cy="360"/>
          </a:xfrm>
          <a:prstGeom prst="line">
            <a:avLst/>
          </a:prstGeom>
          <a:ln w="34920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5" name="Picture 7"/>
          <p:cNvPicPr/>
          <p:nvPr/>
        </p:nvPicPr>
        <p:blipFill>
          <a:blip r:embed="rId14"/>
          <a:stretch/>
        </p:blipFill>
        <p:spPr>
          <a:xfrm>
            <a:off x="7644960" y="1850400"/>
            <a:ext cx="4050000" cy="407520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8"/>
          <p:cNvPicPr/>
          <p:nvPr/>
        </p:nvPicPr>
        <p:blipFill>
          <a:blip r:embed="rId14"/>
          <a:stretch/>
        </p:blipFill>
        <p:spPr>
          <a:xfrm>
            <a:off x="403560" y="4622040"/>
            <a:ext cx="1188000" cy="1023840"/>
          </a:xfrm>
          <a:prstGeom prst="rect">
            <a:avLst/>
          </a:prstGeom>
          <a:ln>
            <a:noFill/>
          </a:ln>
        </p:spPr>
      </p:pic>
      <p:sp>
        <p:nvSpPr>
          <p:cNvPr id="39" name="Line 1"/>
          <p:cNvSpPr/>
          <p:nvPr/>
        </p:nvSpPr>
        <p:spPr>
          <a:xfrm>
            <a:off x="0" y="6355080"/>
            <a:ext cx="12191760" cy="360"/>
          </a:xfrm>
          <a:prstGeom prst="line">
            <a:avLst/>
          </a:prstGeom>
          <a:ln w="31680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40" name="Picture 7"/>
          <p:cNvPicPr/>
          <p:nvPr/>
        </p:nvPicPr>
        <p:blipFill>
          <a:blip r:embed="rId15"/>
          <a:stretch/>
        </p:blipFill>
        <p:spPr>
          <a:xfrm>
            <a:off x="778320" y="5283360"/>
            <a:ext cx="2242080" cy="1070640"/>
          </a:xfrm>
          <a:prstGeom prst="rect">
            <a:avLst/>
          </a:prstGeom>
          <a:ln>
            <a:noFill/>
          </a:ln>
        </p:spPr>
      </p:pic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57200" y="5893560"/>
            <a:ext cx="5124600" cy="71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Москва, 2018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2049840" y="4628160"/>
            <a:ext cx="706572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Просветова Евлалия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588960" y="501840"/>
            <a:ext cx="5601960" cy="288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4000" b="0" strike="noStrike" cap="all" spc="191">
                <a:solidFill>
                  <a:srgbClr val="1A1A1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РАБОТА С ДЕТЬМИ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4000" b="0" strike="noStrike" cap="all" spc="191">
                <a:solidFill>
                  <a:srgbClr val="1A1A1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ОТ 0 ДО 3 ЛЕТ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0" strike="noStrike" cap="all" spc="191">
                <a:solidFill>
                  <a:srgbClr val="1A1A1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В ПРОГРАММЕ “РОДИТЕЛИ И ДЕТИ”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Базовые принципы: свобода в игре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432000" indent="-322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Детям дается время на ориентацию в игре, возможность свободного входа и выхода из игры, выбор своего темпа. Каждый ребенок сам решает, сколько он хочет заниматься данной игрой и регулирует свою степень взаимодействия со сверстниками и участия в групповом процессе. Малыш может как активно включиться в предложенную игру, также и оставаться на руках у мамы и наблюдать за общим процессом столько времени, сколько ему потребуется, чтобы почувствовать себя более уверенным и готовым войти в отношения с другими детьми и взрослыми.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Базовые принципы: границы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432000" indent="-322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Последовательность и четкое установление границ и групповых правил. Во второй и третий год жизни ребенка появляются первые границы и простые правила, за их бережным и последовательным проведением и соблюдением следят взрослые. Это дает детям чувство безопасности и предсказуемости ситуации. Взрослые воспринимаются стабильными. Дети знают, что от них ждут. Посещая занятия группы, родители учатся проводить границы последовательно, но без насилия, с опорой на уважение к собственным ценностям и ценностям ребенка.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Базовые принципы: темп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432000" indent="-322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Медленный и равномерный темп группы, достаточное время и пространство для проявления активности, предсказуемый порядок событий помогают малышам ориентироваться в ситуации и чувствовать себя компетентными в пространстве группы. Диалог с собой и с миром может запуститься только в понятной и безопасной ситуации.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Интеграция семьи с особым ребенком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 занятия приходят семьи с детьми с различными особенностями: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- дети с генетическими синдромами  (синдромом Дауна, синдромом Вильямса);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недоношенные дети;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дети с трудностями саморегуляции;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дети с различными моторными проблемами;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слабовидящие и слабослышащие дети;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дети с особенностями развития эмоциональной сферы по аутистическому спектру (ранние признаки РАС).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Интеграция семьи с особым ребенком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Группа для интегративного ребенка подбирается в соответствии: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 его темпом;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 его моторными возможностями и возможностями саморегуляции;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 задачами развития, которые стоят перед ребенком;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 готовностью группы принять данного ребенка (сплоченность группы).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Помощь семье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Ведущая принимает маму и малыша, оказывает им необходимую поддержку в группе: уделяет столько внимания, сколько маме  (семье) необходимо.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Поддержка интуитивного поведения родителей по отношению к малышу.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Создание комфортной и безопасной среды для мамы (или другого родителя)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Результат интеграции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1800000" y="100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Мама, ее ребёнок становятся такой же частью группы, как и другие ее члены.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У мамы появляется первый опыт социального принятия, поддержки, опыт преодоления страха при выходе в социум.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Отношение ведущей и участников группы помогают маме принять ребенка с особенностями развития и запустить, благодаря интуитивному поведению, собственную родительскую компетентность.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Мама начинает занимать активную позицию: она выбирает методы реабилитации, опираясь на собственную интуицию и понимание потребностей ребенка.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Ребенок в комфортной и безопасной обстановке учится взаимодействию с собой, миром предметов и другими людьми.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Итоги работы группы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1800000" y="100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 постоянной поддержкой взрослых дети постепенно учатся понимать и проживать свои чувства, справляться с переживаниями и чувствами, не боясь их;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дети учатся понимать чувства других и взаимодействовать друг с другом, учатся строить диалог, договариваться в ситуациях конфликта ценностей.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учатся принимать проводимые взрослым границы, ориентироваться на правила, различать и уважать свое и чужое.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совершенствуется владение телом, появляется лучшее осознание собственного тела, развивается мелкая и крупная моторика, пространственные представления.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гармонизуются детско-родительские отношения: родители учатся лучше понимать своего ребенка, давать ему пространство для самостоятельной активности. Также получают поддержку в проживании сложных и конфликтных ситуаций.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формирование у ребенка достаточного уровня автономии и навыков взаимодействия с миром, облегчающий процесс сепарации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2"/>
          <p:cNvSpPr/>
          <p:nvPr/>
        </p:nvSpPr>
        <p:spPr>
          <a:xfrm>
            <a:off x="1440000" y="864000"/>
            <a:ext cx="10366920" cy="35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just">
              <a:lnSpc>
                <a:spcPct val="150000"/>
              </a:lnSpc>
            </a:pPr>
            <a:r>
              <a:rPr lang="ru-RU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Занятия в группе “Родители и дети” - трамплин для построения ребенком отношений с миром, развития отношений мамы с ребенком и развития отношений ребенка с собой.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1440000" y="864000"/>
            <a:ext cx="10366920" cy="35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just">
              <a:lnSpc>
                <a:spcPct val="150000"/>
              </a:lnSpc>
            </a:pPr>
            <a:r>
              <a:rPr lang="ru-RU" sz="3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Программы «Родители и дети — первый год», «Родители и дети - второй год» и «Родители и дети - третий год» были разработаны и апробированы в РБОО «Центр Лечебной Педагогики» в 2013-2016 гг., сертифицированы в 2016-2017 гг. Авторы программы: Захарова И.Ю. и другие сотрудники РБОО «Центр лечебной педагогики».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/>
          <p:cNvPicPr/>
          <p:nvPr/>
        </p:nvPicPr>
        <p:blipFill>
          <a:blip r:embed="rId2"/>
          <a:stretch/>
        </p:blipFill>
        <p:spPr>
          <a:xfrm>
            <a:off x="1944000" y="468360"/>
            <a:ext cx="8639280" cy="485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/>
          <p:cNvPicPr/>
          <p:nvPr/>
        </p:nvPicPr>
        <p:blipFill>
          <a:blip r:embed="rId2"/>
          <a:stretch/>
        </p:blipFill>
        <p:spPr>
          <a:xfrm>
            <a:off x="2211840" y="315360"/>
            <a:ext cx="8011440" cy="534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ЦЕЛИ ПРОГРАММЫ: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поддержка самостоятельной активности, инициативы и развития детей через игру и движение;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поддержка и гармонизация отношений между родителями и детьми: формирование надежной привязанности, развитие родительской чуткости и доверия к себе как к родителю, повышение родительской компетентности, улучшение понимания родителями своих детей через совместную игру и включенное наблюдение за детьми;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поддержка общения между детьми, развития навыков коммуникации и взаимодействия детей друг с другом;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поддержка общения между родителями, создание безопасной и принимающей среды.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создание интегративной среды для детей с особенностями развития.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2"/>
          <p:cNvSpPr/>
          <p:nvPr/>
        </p:nvSpPr>
        <p:spPr>
          <a:xfrm>
            <a:off x="-108000" y="480960"/>
            <a:ext cx="11842920" cy="59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СТАНДАРТЫ ПРОГРАММЫ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96" name="Table 3"/>
          <p:cNvGraphicFramePr/>
          <p:nvPr/>
        </p:nvGraphicFramePr>
        <p:xfrm>
          <a:off x="219600" y="1111680"/>
          <a:ext cx="11831760" cy="4831560"/>
        </p:xfrm>
        <a:graphic>
          <a:graphicData uri="http://schemas.openxmlformats.org/drawingml/2006/table">
            <a:tbl>
              <a:tblPr/>
              <a:tblGrid>
                <a:gridCol w="394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5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РиД — Первый год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РиД — Второй год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РиД — Третий год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08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6-8 детей в сопровождении близких взрослых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080"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От 4 недель до 15 месяцев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От 12 до 24 месяцев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От 24 до 36 месяцев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240"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 раз в неделю, 90 минут, включая одевание и раздевание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 раз в неделю, 120 минут, включая одевание и раздевание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 раз в неделю, 120 минут, не включая одевание и раздевание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080"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 течение 60 минут предлагается 4 игры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Не более 4-5 смен рода деятельности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Не более 5-6 смен рода деятельности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240"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По возможностям и желанию родителей, дети находятся без одежды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Данное условие не входит в стандарты программы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240"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Основное содержание программы — развивающие игры Л. Полински, Я. Кох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Основа программы — игры, для которых ведущая создает безопасное пространство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0240"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Ведущая показывает все игры на кукле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Ведущая показывает игры на кукле и создает пространство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Ведущая, в основном, создает игровое пространство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080"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Группу ведет один ведущий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Группу ведут двое ведущих: один организует работу с детьми, другой — с родителями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640">
                <a:tc gridSpan="3">
                  <a:txBody>
                    <a:bodyPr/>
                    <a:lstStyle/>
                    <a:p>
                      <a:r>
                        <a:rPr lang="ru-RU" sz="2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 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Noto Sans CJK SC Regular"/>
                        </a:rPr>
                        <a:t>Вести группу может только специалист, получивший сертификат  программы «Родители и дети».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560">
                <a:tc gridSpan="3">
                  <a:txBody>
                    <a:bodyPr/>
                    <a:lstStyle/>
                    <a:p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Noto Sans CJK SC Regular"/>
                        </a:rPr>
                        <a:t>Работа с родителями может быть продолжена: родительские вечера, встречи группы после окончания курса.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7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Базовые принципы: базовое доверие ребенку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432000" indent="-322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Взрослые (как ведущие, так и родители) стараются не вмешиваться в процесс игры или взаимодействия детей без просьбы со стороны малышей или знаков, что они в помощи. Взрослые стараются не прерывать исследовательскую активность детей, не переключать их внимание без особой необходимости.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Внимательное наблюдение за ребенком, сопровождаемое комментариями ведущего, построенными на принципе положительной обратной связи, помогают родителям лучше понять его интересы, особенности, способы взаимодействия со средой, детьми и взрослыми.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Базовые принципы: чуткое наблюдение за ребенком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432000" indent="-322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Этот принцип является одним из основных. Мы видим любого ребенка инициативным, стремящимся к развитию и исследованию и способным учиться самостоятельно. Доверие к компетентности малыша и поддержка его аутентичности рождает и укрепляем в нем доверие к себе, взрослым и миру в целом.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0257480" y="6470640"/>
            <a:ext cx="97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2"/>
          <p:cNvSpPr/>
          <p:nvPr/>
        </p:nvSpPr>
        <p:spPr>
          <a:xfrm>
            <a:off x="-108000" y="480960"/>
            <a:ext cx="1184292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Базовые принципы: создание среды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1800000" y="1368000"/>
            <a:ext cx="9430920" cy="21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432000" indent="-322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Создание безопасной, познавательно насыщенной и эмоционально поддерживающей среды. Игрушки и игры, предлагаемые детям, подобраны соответственно их уровню развития и актуальным игровым смыслам. Среда создается внимательными взрослыми, дающими ребенку уверенность, что с ними можно разделить игру, поделиться своими переживаниями и обратиться за помощью в трудной ситуации.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 группах программы «РиД» реализуется индивидуализированный подход к детям: учет потребностей всех участников группы.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2517120" y="503028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5"/>
          <p:cNvSpPr/>
          <p:nvPr/>
        </p:nvSpPr>
        <p:spPr>
          <a:xfrm>
            <a:off x="6589080" y="5044320"/>
            <a:ext cx="4318200" cy="65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1268</Words>
  <Application>Microsoft Office PowerPoint</Application>
  <PresentationFormat>Широкоэкранный</PresentationFormat>
  <Paragraphs>95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Symbol</vt:lpstr>
      <vt:lpstr>Times New Roman</vt:lpstr>
      <vt:lpstr>Times New Roman</vt:lpstr>
      <vt:lpstr>Tw Cen MT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проекту «Измени одну жизнь»</dc:title>
  <dc:subject/>
  <dc:creator>Microsoft Office User</dc:creator>
  <dc:description/>
  <cp:lastModifiedBy>Екатерина Мурадян</cp:lastModifiedBy>
  <cp:revision>108</cp:revision>
  <dcterms:created xsi:type="dcterms:W3CDTF">2017-03-30T17:03:54Z</dcterms:created>
  <dcterms:modified xsi:type="dcterms:W3CDTF">2019-03-20T14:09:20Z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