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324" r:id="rId3"/>
    <p:sldId id="325" r:id="rId4"/>
    <p:sldId id="308" r:id="rId5"/>
    <p:sldId id="344" r:id="rId6"/>
    <p:sldId id="349" r:id="rId7"/>
    <p:sldId id="360" r:id="rId8"/>
    <p:sldId id="353" r:id="rId9"/>
    <p:sldId id="362" r:id="rId10"/>
    <p:sldId id="363" r:id="rId11"/>
    <p:sldId id="36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73" autoAdjust="0"/>
    <p:restoredTop sz="94125" autoAdjust="0"/>
  </p:normalViewPr>
  <p:slideViewPr>
    <p:cSldViewPr>
      <p:cViewPr varScale="1">
        <p:scale>
          <a:sx n="63" d="100"/>
          <a:sy n="63" d="100"/>
        </p:scale>
        <p:origin x="932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24A78-7993-4148-ACD1-3E5E6957C966}" type="doc">
      <dgm:prSet loTypeId="urn:microsoft.com/office/officeart/2005/8/layout/bProcess2" loCatId="process" qsTypeId="urn:microsoft.com/office/officeart/2005/8/quickstyle/simple2" qsCatId="simple" csTypeId="urn:microsoft.com/office/officeart/2005/8/colors/accent1_2" csCatId="accent1" phldr="1"/>
      <dgm:spPr/>
    </dgm:pt>
    <dgm:pt modelId="{BB13ACD7-3423-460F-A314-9734723EEFB6}">
      <dgm:prSet phldrT="[Текст]"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</a:rPr>
            <a:t>Инклюзия в средней школе  с 5-11 класс</a:t>
          </a:r>
        </a:p>
      </dgm:t>
    </dgm:pt>
    <dgm:pt modelId="{299A58BA-6542-4513-88B0-5B369AB48AB7}" type="parTrans" cxnId="{7039884E-7AA3-4C54-9A1F-7EB21AA38C8D}">
      <dgm:prSet/>
      <dgm:spPr/>
      <dgm:t>
        <a:bodyPr/>
        <a:lstStyle/>
        <a:p>
          <a:endParaRPr lang="ru-RU"/>
        </a:p>
      </dgm:t>
    </dgm:pt>
    <dgm:pt modelId="{8806F384-E4A0-4943-9BE8-35D8482ED9D3}" type="sibTrans" cxnId="{7039884E-7AA3-4C54-9A1F-7EB21AA38C8D}">
      <dgm:prSet/>
      <dgm:spPr/>
      <dgm:t>
        <a:bodyPr/>
        <a:lstStyle/>
        <a:p>
          <a:endParaRPr lang="ru-RU"/>
        </a:p>
      </dgm:t>
    </dgm:pt>
    <dgm:pt modelId="{4BC4C2DA-8E96-4E5F-9EBE-B91E460F967A}">
      <dgm:prSet phldrT="[Текст]"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</a:rPr>
            <a:t>Инклюзия через </a:t>
          </a:r>
          <a:r>
            <a:rPr lang="ru-RU" sz="1800" b="1" dirty="0" err="1">
              <a:solidFill>
                <a:srgbClr val="002060"/>
              </a:solidFill>
            </a:rPr>
            <a:t>разноуровневое</a:t>
          </a:r>
          <a:r>
            <a:rPr lang="ru-RU" sz="1800" b="1" dirty="0">
              <a:solidFill>
                <a:srgbClr val="002060"/>
              </a:solidFill>
            </a:rPr>
            <a:t> обучение в 5-7 классах</a:t>
          </a:r>
        </a:p>
      </dgm:t>
    </dgm:pt>
    <dgm:pt modelId="{D9E8F40F-E65E-4BDE-99E6-B3B89769D634}" type="parTrans" cxnId="{6AAA72F9-E522-4345-A6E1-43CDAED1B99D}">
      <dgm:prSet/>
      <dgm:spPr/>
      <dgm:t>
        <a:bodyPr/>
        <a:lstStyle/>
        <a:p>
          <a:endParaRPr lang="ru-RU"/>
        </a:p>
      </dgm:t>
    </dgm:pt>
    <dgm:pt modelId="{D351DD2F-4CE0-4C5D-A61E-97D711A3D8C3}" type="sibTrans" cxnId="{6AAA72F9-E522-4345-A6E1-43CDAED1B99D}">
      <dgm:prSet/>
      <dgm:spPr/>
      <dgm:t>
        <a:bodyPr/>
        <a:lstStyle/>
        <a:p>
          <a:endParaRPr lang="ru-RU"/>
        </a:p>
      </dgm:t>
    </dgm:pt>
    <dgm:pt modelId="{7B179BCF-B1F3-4272-BA5D-570B61F363D3}">
      <dgm:prSet phldrT="[Текст]"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</a:rPr>
            <a:t>Инклюзия в </a:t>
          </a:r>
          <a:r>
            <a:rPr lang="ru-RU" sz="1800" b="1" dirty="0" err="1">
              <a:solidFill>
                <a:srgbClr val="002060"/>
              </a:solidFill>
            </a:rPr>
            <a:t>предпрофильных</a:t>
          </a:r>
          <a:r>
            <a:rPr lang="ru-RU" sz="1800" b="1" dirty="0">
              <a:solidFill>
                <a:srgbClr val="002060"/>
              </a:solidFill>
            </a:rPr>
            <a:t> и профильных классах (8-11)</a:t>
          </a:r>
        </a:p>
      </dgm:t>
    </dgm:pt>
    <dgm:pt modelId="{F7D105D8-3B99-47D4-B2CA-15979D569A1B}" type="parTrans" cxnId="{25B55377-5D9F-4D32-A0EF-4278D9D6CF16}">
      <dgm:prSet/>
      <dgm:spPr/>
      <dgm:t>
        <a:bodyPr/>
        <a:lstStyle/>
        <a:p>
          <a:endParaRPr lang="ru-RU"/>
        </a:p>
      </dgm:t>
    </dgm:pt>
    <dgm:pt modelId="{C992245A-7AA5-42E2-8BD5-4FC83E11FACC}" type="sibTrans" cxnId="{25B55377-5D9F-4D32-A0EF-4278D9D6CF16}">
      <dgm:prSet/>
      <dgm:spPr/>
      <dgm:t>
        <a:bodyPr/>
        <a:lstStyle/>
        <a:p>
          <a:endParaRPr lang="ru-RU"/>
        </a:p>
      </dgm:t>
    </dgm:pt>
    <dgm:pt modelId="{DD8B8B2F-6458-4993-BF77-D8FA69F3A353}">
      <dgm:prSet custT="1"/>
      <dgm:spPr/>
      <dgm:t>
        <a:bodyPr/>
        <a:lstStyle/>
        <a:p>
          <a:r>
            <a:rPr lang="ru-RU" sz="1400" b="1" dirty="0">
              <a:solidFill>
                <a:srgbClr val="002060"/>
              </a:solidFill>
            </a:rPr>
            <a:t>Инклюзия в начальной школе</a:t>
          </a:r>
        </a:p>
      </dgm:t>
    </dgm:pt>
    <dgm:pt modelId="{D8C7B4D1-34CE-4F8F-821D-56186DF3E57E}" type="parTrans" cxnId="{34603BB4-F17B-418B-BE09-6B5AE6E683AA}">
      <dgm:prSet/>
      <dgm:spPr/>
      <dgm:t>
        <a:bodyPr/>
        <a:lstStyle/>
        <a:p>
          <a:endParaRPr lang="ru-RU"/>
        </a:p>
      </dgm:t>
    </dgm:pt>
    <dgm:pt modelId="{8E9AC6CA-FE93-4A5E-8DF7-B4F779393F40}" type="sibTrans" cxnId="{34603BB4-F17B-418B-BE09-6B5AE6E683AA}">
      <dgm:prSet/>
      <dgm:spPr/>
      <dgm:t>
        <a:bodyPr/>
        <a:lstStyle/>
        <a:p>
          <a:endParaRPr lang="ru-RU"/>
        </a:p>
      </dgm:t>
    </dgm:pt>
    <dgm:pt modelId="{55CBBDA9-2246-4965-94D6-147AF7D13683}">
      <dgm:prSet custT="1"/>
      <dgm:spPr/>
      <dgm:t>
        <a:bodyPr/>
        <a:lstStyle/>
        <a:p>
          <a:r>
            <a:rPr lang="ru-RU" sz="1800" b="1" dirty="0">
              <a:solidFill>
                <a:srgbClr val="002060"/>
              </a:solidFill>
            </a:rPr>
            <a:t>Инклюзия  в дошкольном отделении</a:t>
          </a:r>
        </a:p>
      </dgm:t>
    </dgm:pt>
    <dgm:pt modelId="{95F8AEA0-2DE8-4657-9C9E-0D404D8B3F4C}" type="parTrans" cxnId="{031AF22B-F119-4A8B-815A-246A280B1EC5}">
      <dgm:prSet/>
      <dgm:spPr/>
      <dgm:t>
        <a:bodyPr/>
        <a:lstStyle/>
        <a:p>
          <a:endParaRPr lang="ru-RU"/>
        </a:p>
      </dgm:t>
    </dgm:pt>
    <dgm:pt modelId="{CE9684EB-E646-463C-B3BC-8C9DE6C745A1}" type="sibTrans" cxnId="{031AF22B-F119-4A8B-815A-246A280B1EC5}">
      <dgm:prSet/>
      <dgm:spPr/>
      <dgm:t>
        <a:bodyPr/>
        <a:lstStyle/>
        <a:p>
          <a:endParaRPr lang="ru-RU"/>
        </a:p>
      </dgm:t>
    </dgm:pt>
    <dgm:pt modelId="{E1C7BCE3-7C9B-49CF-99D4-173E0139567A}" type="pres">
      <dgm:prSet presAssocID="{63B24A78-7993-4148-ACD1-3E5E6957C966}" presName="diagram" presStyleCnt="0">
        <dgm:presLayoutVars>
          <dgm:dir/>
          <dgm:resizeHandles/>
        </dgm:presLayoutVars>
      </dgm:prSet>
      <dgm:spPr/>
    </dgm:pt>
    <dgm:pt modelId="{4693B728-AEA4-422B-BD8D-2E24B0B6446F}" type="pres">
      <dgm:prSet presAssocID="{BB13ACD7-3423-460F-A314-9734723EEFB6}" presName="firstNode" presStyleLbl="node1" presStyleIdx="0" presStyleCnt="5">
        <dgm:presLayoutVars>
          <dgm:bulletEnabled val="1"/>
        </dgm:presLayoutVars>
      </dgm:prSet>
      <dgm:spPr/>
    </dgm:pt>
    <dgm:pt modelId="{0DE378AB-F682-4351-8858-6A8BD68D265E}" type="pres">
      <dgm:prSet presAssocID="{8806F384-E4A0-4943-9BE8-35D8482ED9D3}" presName="sibTrans" presStyleLbl="sibTrans2D1" presStyleIdx="0" presStyleCnt="4" custScaleX="11744" custScaleY="45533"/>
      <dgm:spPr/>
    </dgm:pt>
    <dgm:pt modelId="{81D77C8C-DD4B-4589-981C-8879FAFB6EDE}" type="pres">
      <dgm:prSet presAssocID="{DD8B8B2F-6458-4993-BF77-D8FA69F3A353}" presName="middleNode" presStyleCnt="0"/>
      <dgm:spPr/>
    </dgm:pt>
    <dgm:pt modelId="{B11B1BE8-5FCD-40D8-A438-17DC5A45C7A0}" type="pres">
      <dgm:prSet presAssocID="{DD8B8B2F-6458-4993-BF77-D8FA69F3A353}" presName="padding" presStyleLbl="node1" presStyleIdx="0" presStyleCnt="5"/>
      <dgm:spPr/>
    </dgm:pt>
    <dgm:pt modelId="{A6B38642-6C65-4AE4-93D9-BF8D59188BE7}" type="pres">
      <dgm:prSet presAssocID="{DD8B8B2F-6458-4993-BF77-D8FA69F3A353}" presName="shape" presStyleLbl="node1" presStyleIdx="1" presStyleCnt="5">
        <dgm:presLayoutVars>
          <dgm:bulletEnabled val="1"/>
        </dgm:presLayoutVars>
      </dgm:prSet>
      <dgm:spPr/>
    </dgm:pt>
    <dgm:pt modelId="{B6C80F25-4E20-42F4-9138-5653BABF34F1}" type="pres">
      <dgm:prSet presAssocID="{8E9AC6CA-FE93-4A5E-8DF7-B4F779393F40}" presName="sibTrans" presStyleLbl="sibTrans2D1" presStyleIdx="1" presStyleCnt="4" custFlipVert="1" custFlipHor="1" custScaleX="39665" custScaleY="34509"/>
      <dgm:spPr/>
    </dgm:pt>
    <dgm:pt modelId="{F42E445D-9ED9-47E1-8D37-B81CD9E3B21C}" type="pres">
      <dgm:prSet presAssocID="{55CBBDA9-2246-4965-94D6-147AF7D13683}" presName="middleNode" presStyleCnt="0"/>
      <dgm:spPr/>
    </dgm:pt>
    <dgm:pt modelId="{0630511F-72FE-406A-8FCB-B20FF7BC98E9}" type="pres">
      <dgm:prSet presAssocID="{55CBBDA9-2246-4965-94D6-147AF7D13683}" presName="padding" presStyleLbl="node1" presStyleIdx="1" presStyleCnt="5"/>
      <dgm:spPr/>
    </dgm:pt>
    <dgm:pt modelId="{E9E9CC19-069D-405B-8ACE-AAB0629B9A08}" type="pres">
      <dgm:prSet presAssocID="{55CBBDA9-2246-4965-94D6-147AF7D13683}" presName="shape" presStyleLbl="node1" presStyleIdx="2" presStyleCnt="5" custScaleX="154041" custLinFactNeighborX="40380" custLinFactNeighborY="1603">
        <dgm:presLayoutVars>
          <dgm:bulletEnabled val="1"/>
        </dgm:presLayoutVars>
      </dgm:prSet>
      <dgm:spPr/>
    </dgm:pt>
    <dgm:pt modelId="{8558D883-1F76-4D0B-A79E-D516308DF8AC}" type="pres">
      <dgm:prSet presAssocID="{CE9684EB-E646-463C-B3BC-8C9DE6C745A1}" presName="sibTrans" presStyleLbl="sibTrans2D1" presStyleIdx="2" presStyleCnt="4" custFlipVert="1" custFlipHor="1" custScaleX="39768" custScaleY="48046"/>
      <dgm:spPr/>
    </dgm:pt>
    <dgm:pt modelId="{B42653D7-7A1A-49F7-95AD-F741BEDC5928}" type="pres">
      <dgm:prSet presAssocID="{4BC4C2DA-8E96-4E5F-9EBE-B91E460F967A}" presName="middleNode" presStyleCnt="0"/>
      <dgm:spPr/>
    </dgm:pt>
    <dgm:pt modelId="{FBDF654F-0275-47E3-B830-8A121680F6BC}" type="pres">
      <dgm:prSet presAssocID="{4BC4C2DA-8E96-4E5F-9EBE-B91E460F967A}" presName="padding" presStyleLbl="node1" presStyleIdx="2" presStyleCnt="5"/>
      <dgm:spPr/>
    </dgm:pt>
    <dgm:pt modelId="{F16DD937-8313-45F5-AF95-AE5E602B054D}" type="pres">
      <dgm:prSet presAssocID="{4BC4C2DA-8E96-4E5F-9EBE-B91E460F967A}" presName="shape" presStyleLbl="node1" presStyleIdx="3" presStyleCnt="5" custAng="0" custScaleX="143030" custScaleY="138211">
        <dgm:presLayoutVars>
          <dgm:bulletEnabled val="1"/>
        </dgm:presLayoutVars>
      </dgm:prSet>
      <dgm:spPr/>
    </dgm:pt>
    <dgm:pt modelId="{68C2EBB5-5652-45DE-88A1-ADC8D3B3CB51}" type="pres">
      <dgm:prSet presAssocID="{D351DD2F-4CE0-4C5D-A61E-97D711A3D8C3}" presName="sibTrans" presStyleLbl="sibTrans2D1" presStyleIdx="3" presStyleCnt="4" custFlipVert="1" custFlipHor="1" custScaleX="49687" custScaleY="32545"/>
      <dgm:spPr/>
    </dgm:pt>
    <dgm:pt modelId="{A1A05EA0-6A64-4BAB-BD0E-B05EF05C2104}" type="pres">
      <dgm:prSet presAssocID="{7B179BCF-B1F3-4272-BA5D-570B61F363D3}" presName="lastNode" presStyleLbl="node1" presStyleIdx="4" presStyleCnt="5" custScaleX="146170" custLinFactNeighborX="10882" custLinFactNeighborY="-1593">
        <dgm:presLayoutVars>
          <dgm:bulletEnabled val="1"/>
        </dgm:presLayoutVars>
      </dgm:prSet>
      <dgm:spPr/>
    </dgm:pt>
  </dgm:ptLst>
  <dgm:cxnLst>
    <dgm:cxn modelId="{F74D4B03-AF78-4E13-89D0-54283246AD94}" type="presOf" srcId="{BB13ACD7-3423-460F-A314-9734723EEFB6}" destId="{4693B728-AEA4-422B-BD8D-2E24B0B6446F}" srcOrd="0" destOrd="0" presId="urn:microsoft.com/office/officeart/2005/8/layout/bProcess2"/>
    <dgm:cxn modelId="{031AF22B-F119-4A8B-815A-246A280B1EC5}" srcId="{63B24A78-7993-4148-ACD1-3E5E6957C966}" destId="{55CBBDA9-2246-4965-94D6-147AF7D13683}" srcOrd="2" destOrd="0" parTransId="{95F8AEA0-2DE8-4657-9C9E-0D404D8B3F4C}" sibTransId="{CE9684EB-E646-463C-B3BC-8C9DE6C745A1}"/>
    <dgm:cxn modelId="{A9BA3D5C-111B-414B-ADB7-F992728137C3}" type="presOf" srcId="{4BC4C2DA-8E96-4E5F-9EBE-B91E460F967A}" destId="{F16DD937-8313-45F5-AF95-AE5E602B054D}" srcOrd="0" destOrd="0" presId="urn:microsoft.com/office/officeart/2005/8/layout/bProcess2"/>
    <dgm:cxn modelId="{7039884E-7AA3-4C54-9A1F-7EB21AA38C8D}" srcId="{63B24A78-7993-4148-ACD1-3E5E6957C966}" destId="{BB13ACD7-3423-460F-A314-9734723EEFB6}" srcOrd="0" destOrd="0" parTransId="{299A58BA-6542-4513-88B0-5B369AB48AB7}" sibTransId="{8806F384-E4A0-4943-9BE8-35D8482ED9D3}"/>
    <dgm:cxn modelId="{805A1651-982C-4DED-89FF-FD8340B52926}" type="presOf" srcId="{8E9AC6CA-FE93-4A5E-8DF7-B4F779393F40}" destId="{B6C80F25-4E20-42F4-9138-5653BABF34F1}" srcOrd="0" destOrd="0" presId="urn:microsoft.com/office/officeart/2005/8/layout/bProcess2"/>
    <dgm:cxn modelId="{88378C74-DE37-43FA-80E9-721967BB84CD}" type="presOf" srcId="{55CBBDA9-2246-4965-94D6-147AF7D13683}" destId="{E9E9CC19-069D-405B-8ACE-AAB0629B9A08}" srcOrd="0" destOrd="0" presId="urn:microsoft.com/office/officeart/2005/8/layout/bProcess2"/>
    <dgm:cxn modelId="{25B55377-5D9F-4D32-A0EF-4278D9D6CF16}" srcId="{63B24A78-7993-4148-ACD1-3E5E6957C966}" destId="{7B179BCF-B1F3-4272-BA5D-570B61F363D3}" srcOrd="4" destOrd="0" parTransId="{F7D105D8-3B99-47D4-B2CA-15979D569A1B}" sibTransId="{C992245A-7AA5-42E2-8BD5-4FC83E11FACC}"/>
    <dgm:cxn modelId="{75383B5A-48FC-49D1-A8FA-D23BBCE38DF7}" type="presOf" srcId="{63B24A78-7993-4148-ACD1-3E5E6957C966}" destId="{E1C7BCE3-7C9B-49CF-99D4-173E0139567A}" srcOrd="0" destOrd="0" presId="urn:microsoft.com/office/officeart/2005/8/layout/bProcess2"/>
    <dgm:cxn modelId="{253B6C7F-DB5D-4256-B45D-6B7FD74DE765}" type="presOf" srcId="{D351DD2F-4CE0-4C5D-A61E-97D711A3D8C3}" destId="{68C2EBB5-5652-45DE-88A1-ADC8D3B3CB51}" srcOrd="0" destOrd="0" presId="urn:microsoft.com/office/officeart/2005/8/layout/bProcess2"/>
    <dgm:cxn modelId="{9BC7819A-9FCE-4582-B50E-80B7BE28DCB2}" type="presOf" srcId="{DD8B8B2F-6458-4993-BF77-D8FA69F3A353}" destId="{A6B38642-6C65-4AE4-93D9-BF8D59188BE7}" srcOrd="0" destOrd="0" presId="urn:microsoft.com/office/officeart/2005/8/layout/bProcess2"/>
    <dgm:cxn modelId="{CACB6CA9-B35E-47B9-B71F-42C29E4997FC}" type="presOf" srcId="{7B179BCF-B1F3-4272-BA5D-570B61F363D3}" destId="{A1A05EA0-6A64-4BAB-BD0E-B05EF05C2104}" srcOrd="0" destOrd="0" presId="urn:microsoft.com/office/officeart/2005/8/layout/bProcess2"/>
    <dgm:cxn modelId="{34603BB4-F17B-418B-BE09-6B5AE6E683AA}" srcId="{63B24A78-7993-4148-ACD1-3E5E6957C966}" destId="{DD8B8B2F-6458-4993-BF77-D8FA69F3A353}" srcOrd="1" destOrd="0" parTransId="{D8C7B4D1-34CE-4F8F-821D-56186DF3E57E}" sibTransId="{8E9AC6CA-FE93-4A5E-8DF7-B4F779393F40}"/>
    <dgm:cxn modelId="{BD854DBC-0567-4D63-A0FF-1C86D7542A71}" type="presOf" srcId="{CE9684EB-E646-463C-B3BC-8C9DE6C745A1}" destId="{8558D883-1F76-4D0B-A79E-D516308DF8AC}" srcOrd="0" destOrd="0" presId="urn:microsoft.com/office/officeart/2005/8/layout/bProcess2"/>
    <dgm:cxn modelId="{635E88C9-C05D-47F8-A27F-96ED24640052}" type="presOf" srcId="{8806F384-E4A0-4943-9BE8-35D8482ED9D3}" destId="{0DE378AB-F682-4351-8858-6A8BD68D265E}" srcOrd="0" destOrd="0" presId="urn:microsoft.com/office/officeart/2005/8/layout/bProcess2"/>
    <dgm:cxn modelId="{6AAA72F9-E522-4345-A6E1-43CDAED1B99D}" srcId="{63B24A78-7993-4148-ACD1-3E5E6957C966}" destId="{4BC4C2DA-8E96-4E5F-9EBE-B91E460F967A}" srcOrd="3" destOrd="0" parTransId="{D9E8F40F-E65E-4BDE-99E6-B3B89769D634}" sibTransId="{D351DD2F-4CE0-4C5D-A61E-97D711A3D8C3}"/>
    <dgm:cxn modelId="{A5E641B6-4A4D-4C8A-B5AB-8A27ADA161A5}" type="presParOf" srcId="{E1C7BCE3-7C9B-49CF-99D4-173E0139567A}" destId="{4693B728-AEA4-422B-BD8D-2E24B0B6446F}" srcOrd="0" destOrd="0" presId="urn:microsoft.com/office/officeart/2005/8/layout/bProcess2"/>
    <dgm:cxn modelId="{DE35A230-31A3-4D00-B8F7-7F16B78DBDC8}" type="presParOf" srcId="{E1C7BCE3-7C9B-49CF-99D4-173E0139567A}" destId="{0DE378AB-F682-4351-8858-6A8BD68D265E}" srcOrd="1" destOrd="0" presId="urn:microsoft.com/office/officeart/2005/8/layout/bProcess2"/>
    <dgm:cxn modelId="{8C50ACBB-9045-49C4-A976-8116C0067B94}" type="presParOf" srcId="{E1C7BCE3-7C9B-49CF-99D4-173E0139567A}" destId="{81D77C8C-DD4B-4589-981C-8879FAFB6EDE}" srcOrd="2" destOrd="0" presId="urn:microsoft.com/office/officeart/2005/8/layout/bProcess2"/>
    <dgm:cxn modelId="{528E16A8-0DF3-45B7-91BC-436147ACC139}" type="presParOf" srcId="{81D77C8C-DD4B-4589-981C-8879FAFB6EDE}" destId="{B11B1BE8-5FCD-40D8-A438-17DC5A45C7A0}" srcOrd="0" destOrd="0" presId="urn:microsoft.com/office/officeart/2005/8/layout/bProcess2"/>
    <dgm:cxn modelId="{E22325C0-657A-41D2-B88E-2853CC271897}" type="presParOf" srcId="{81D77C8C-DD4B-4589-981C-8879FAFB6EDE}" destId="{A6B38642-6C65-4AE4-93D9-BF8D59188BE7}" srcOrd="1" destOrd="0" presId="urn:microsoft.com/office/officeart/2005/8/layout/bProcess2"/>
    <dgm:cxn modelId="{A8333845-EDB9-47A6-B37E-77DE8BBB57BB}" type="presParOf" srcId="{E1C7BCE3-7C9B-49CF-99D4-173E0139567A}" destId="{B6C80F25-4E20-42F4-9138-5653BABF34F1}" srcOrd="3" destOrd="0" presId="urn:microsoft.com/office/officeart/2005/8/layout/bProcess2"/>
    <dgm:cxn modelId="{4EF275DE-5129-4579-A648-D37F05056917}" type="presParOf" srcId="{E1C7BCE3-7C9B-49CF-99D4-173E0139567A}" destId="{F42E445D-9ED9-47E1-8D37-B81CD9E3B21C}" srcOrd="4" destOrd="0" presId="urn:microsoft.com/office/officeart/2005/8/layout/bProcess2"/>
    <dgm:cxn modelId="{F73F1790-CDE6-44D0-A8DB-A4542499D496}" type="presParOf" srcId="{F42E445D-9ED9-47E1-8D37-B81CD9E3B21C}" destId="{0630511F-72FE-406A-8FCB-B20FF7BC98E9}" srcOrd="0" destOrd="0" presId="urn:microsoft.com/office/officeart/2005/8/layout/bProcess2"/>
    <dgm:cxn modelId="{292C3088-5462-468E-85EF-F6C52EF043F0}" type="presParOf" srcId="{F42E445D-9ED9-47E1-8D37-B81CD9E3B21C}" destId="{E9E9CC19-069D-405B-8ACE-AAB0629B9A08}" srcOrd="1" destOrd="0" presId="urn:microsoft.com/office/officeart/2005/8/layout/bProcess2"/>
    <dgm:cxn modelId="{B846D50D-400F-4A68-8DAB-729DB8233890}" type="presParOf" srcId="{E1C7BCE3-7C9B-49CF-99D4-173E0139567A}" destId="{8558D883-1F76-4D0B-A79E-D516308DF8AC}" srcOrd="5" destOrd="0" presId="urn:microsoft.com/office/officeart/2005/8/layout/bProcess2"/>
    <dgm:cxn modelId="{5F4A661F-5E66-4316-BE43-8B411FBBF279}" type="presParOf" srcId="{E1C7BCE3-7C9B-49CF-99D4-173E0139567A}" destId="{B42653D7-7A1A-49F7-95AD-F741BEDC5928}" srcOrd="6" destOrd="0" presId="urn:microsoft.com/office/officeart/2005/8/layout/bProcess2"/>
    <dgm:cxn modelId="{8918B766-A850-4922-8042-6A291F3C3860}" type="presParOf" srcId="{B42653D7-7A1A-49F7-95AD-F741BEDC5928}" destId="{FBDF654F-0275-47E3-B830-8A121680F6BC}" srcOrd="0" destOrd="0" presId="urn:microsoft.com/office/officeart/2005/8/layout/bProcess2"/>
    <dgm:cxn modelId="{CF2869CF-0CFA-4DAA-B4C8-968D8F6591D3}" type="presParOf" srcId="{B42653D7-7A1A-49F7-95AD-F741BEDC5928}" destId="{F16DD937-8313-45F5-AF95-AE5E602B054D}" srcOrd="1" destOrd="0" presId="urn:microsoft.com/office/officeart/2005/8/layout/bProcess2"/>
    <dgm:cxn modelId="{A1258AE9-7147-48CE-A94C-436124860C45}" type="presParOf" srcId="{E1C7BCE3-7C9B-49CF-99D4-173E0139567A}" destId="{68C2EBB5-5652-45DE-88A1-ADC8D3B3CB51}" srcOrd="7" destOrd="0" presId="urn:microsoft.com/office/officeart/2005/8/layout/bProcess2"/>
    <dgm:cxn modelId="{B65793FB-82A6-43C2-9CEE-A8F8F0A5FD7A}" type="presParOf" srcId="{E1C7BCE3-7C9B-49CF-99D4-173E0139567A}" destId="{A1A05EA0-6A64-4BAB-BD0E-B05EF05C2104}" srcOrd="8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3B728-AEA4-422B-BD8D-2E24B0B6446F}">
      <dsp:nvSpPr>
        <dsp:cNvPr id="0" name=""/>
        <dsp:cNvSpPr/>
      </dsp:nvSpPr>
      <dsp:spPr>
        <a:xfrm>
          <a:off x="2028" y="8938"/>
          <a:ext cx="1956029" cy="19560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Инклюзия в средней школе  с 5-11 класс</a:t>
          </a:r>
        </a:p>
      </dsp:txBody>
      <dsp:txXfrm>
        <a:off x="288482" y="295392"/>
        <a:ext cx="1383121" cy="1383121"/>
      </dsp:txXfrm>
    </dsp:sp>
    <dsp:sp modelId="{0DE378AB-F682-4351-8858-6A8BD68D265E}">
      <dsp:nvSpPr>
        <dsp:cNvPr id="0" name=""/>
        <dsp:cNvSpPr/>
      </dsp:nvSpPr>
      <dsp:spPr>
        <a:xfrm rot="10800000">
          <a:off x="824182" y="2453826"/>
          <a:ext cx="311723" cy="62883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B38642-6C65-4AE4-93D9-BF8D59188BE7}">
      <dsp:nvSpPr>
        <dsp:cNvPr id="0" name=""/>
        <dsp:cNvSpPr/>
      </dsp:nvSpPr>
      <dsp:spPr>
        <a:xfrm>
          <a:off x="327707" y="2975258"/>
          <a:ext cx="1304671" cy="13046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</a:rPr>
            <a:t>Инклюзия в начальной школе</a:t>
          </a:r>
        </a:p>
      </dsp:txBody>
      <dsp:txXfrm>
        <a:off x="518772" y="3166323"/>
        <a:ext cx="922541" cy="922541"/>
      </dsp:txXfrm>
    </dsp:sp>
    <dsp:sp modelId="{B6C80F25-4E20-42F4-9138-5653BABF34F1}">
      <dsp:nvSpPr>
        <dsp:cNvPr id="0" name=""/>
        <dsp:cNvSpPr/>
      </dsp:nvSpPr>
      <dsp:spPr>
        <a:xfrm rot="5420614" flipH="1" flipV="1">
          <a:off x="2444683" y="3530891"/>
          <a:ext cx="236252" cy="21238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9E9CC19-069D-405B-8ACE-AAB0629B9A08}">
      <dsp:nvSpPr>
        <dsp:cNvPr id="0" name=""/>
        <dsp:cNvSpPr/>
      </dsp:nvSpPr>
      <dsp:spPr>
        <a:xfrm>
          <a:off x="3462900" y="2996172"/>
          <a:ext cx="2009729" cy="13046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Инклюзия  в дошкольном отделении</a:t>
          </a:r>
        </a:p>
      </dsp:txBody>
      <dsp:txXfrm>
        <a:off x="3757218" y="3187237"/>
        <a:ext cx="1421093" cy="922541"/>
      </dsp:txXfrm>
    </dsp:sp>
    <dsp:sp modelId="{8558D883-1F76-4D0B-A79E-D516308DF8AC}">
      <dsp:nvSpPr>
        <dsp:cNvPr id="0" name=""/>
        <dsp:cNvSpPr/>
      </dsp:nvSpPr>
      <dsp:spPr>
        <a:xfrm rot="20928218" flipH="1" flipV="1">
          <a:off x="4060552" y="2315660"/>
          <a:ext cx="328927" cy="212939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16DD937-8313-45F5-AF95-AE5E602B054D}">
      <dsp:nvSpPr>
        <dsp:cNvPr id="0" name=""/>
        <dsp:cNvSpPr/>
      </dsp:nvSpPr>
      <dsp:spPr>
        <a:xfrm>
          <a:off x="3007902" y="85353"/>
          <a:ext cx="1866072" cy="1803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Инклюзия через </a:t>
          </a:r>
          <a:r>
            <a:rPr lang="ru-RU" sz="1800" b="1" kern="1200" dirty="0" err="1">
              <a:solidFill>
                <a:srgbClr val="002060"/>
              </a:solidFill>
            </a:rPr>
            <a:t>разноуровневое</a:t>
          </a:r>
          <a:r>
            <a:rPr lang="ru-RU" sz="1800" b="1" kern="1200" dirty="0">
              <a:solidFill>
                <a:srgbClr val="002060"/>
              </a:solidFill>
            </a:rPr>
            <a:t> обучение в 5-7 классах</a:t>
          </a:r>
        </a:p>
      </dsp:txBody>
      <dsp:txXfrm>
        <a:off x="3281182" y="349426"/>
        <a:ext cx="1319512" cy="1275054"/>
      </dsp:txXfrm>
    </dsp:sp>
    <dsp:sp modelId="{68C2EBB5-5652-45DE-88A1-ADC8D3B3CB51}">
      <dsp:nvSpPr>
        <dsp:cNvPr id="0" name=""/>
        <dsp:cNvSpPr/>
      </dsp:nvSpPr>
      <dsp:spPr>
        <a:xfrm rot="5391000" flipH="1" flipV="1">
          <a:off x="5303665" y="850069"/>
          <a:ext cx="222806" cy="2660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1A05EA0-6A64-4BAB-BD0E-B05EF05C2104}">
      <dsp:nvSpPr>
        <dsp:cNvPr id="0" name=""/>
        <dsp:cNvSpPr/>
      </dsp:nvSpPr>
      <dsp:spPr>
        <a:xfrm>
          <a:off x="5925847" y="0"/>
          <a:ext cx="2859128" cy="19560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002060"/>
              </a:solidFill>
            </a:rPr>
            <a:t>Инклюзия в </a:t>
          </a:r>
          <a:r>
            <a:rPr lang="ru-RU" sz="1800" b="1" kern="1200" dirty="0" err="1">
              <a:solidFill>
                <a:srgbClr val="002060"/>
              </a:solidFill>
            </a:rPr>
            <a:t>предпрофильных</a:t>
          </a:r>
          <a:r>
            <a:rPr lang="ru-RU" sz="1800" b="1" kern="1200" dirty="0">
              <a:solidFill>
                <a:srgbClr val="002060"/>
              </a:solidFill>
            </a:rPr>
            <a:t> и профильных классах (8-11)</a:t>
          </a:r>
        </a:p>
      </dsp:txBody>
      <dsp:txXfrm>
        <a:off x="6344557" y="286454"/>
        <a:ext cx="2021708" cy="13831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D02E0B8-00E0-4798-AD7C-492CEA2D38C2}" type="datetimeFigureOut">
              <a:rPr lang="ru-RU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5AB2155-CDB1-4741-BC41-0E3F0AA1D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8082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AB2155-CDB1-4741-BC41-0E3F0AA1DF2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54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AB2155-CDB1-4741-BC41-0E3F0AA1DF2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627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524E4-648F-4997-AC74-195E811B45A5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F5EE-F97C-44EF-9528-C55CF3A6BE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44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DBD5B0-E888-4EB8-B770-07BECD75D686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76DE8-CA93-44BC-8926-FDD4F8C52C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37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pPr>
              <a:defRPr/>
            </a:pPr>
            <a:fld id="{5AB59FE0-5FDC-4193-B26D-795A6EA1F210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pPr>
              <a:defRPr/>
            </a:pPr>
            <a:fld id="{76D9E17C-B760-4307-8146-24D6F346EF3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25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ADF8B5-7510-4269-81FF-5ADCFAD3BA51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454713-3E20-49A8-9BD9-5241237F69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1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AF55AE0-20B4-4AF2-8389-E5A38D64D525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1C06C56-87AF-4316-94AF-D41DEDD0C0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355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0AE1A2-EFD1-4F35-ADFA-E89A7D521DE4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05754-6F51-4C1F-9F30-6D26598CB2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04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661C00-D69A-46D1-9D69-CB49375A835B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0B8524-EB58-4CF7-86F3-911EEE870E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60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C5A25F-241E-4438-9317-959E51D048E7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348E7-310E-4BFC-9D68-A8C9AB5B26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14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F8059-5F13-4B35-81F2-C4A7EE480C64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C0145A-C9B3-44A8-A9CA-286C584D0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77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2FD82-F045-4468-BA32-013E7A5A99C0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CA12B-9340-4ADF-8A99-150BD4A280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6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D8334D-55CC-4095-8341-2D0849810308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E6EBA-0654-4469-86D2-51470E6B81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81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F058B6A-B1D1-46B5-BE30-B157C237FD90}" type="datetimeFigureOut">
              <a:rPr lang="ru-RU" smtClean="0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D830C6-2339-4246-A52F-DB5C59E8DA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005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35896" y="5143499"/>
            <a:ext cx="6124600" cy="1440160"/>
          </a:xfrm>
        </p:spPr>
        <p:txBody>
          <a:bodyPr>
            <a:normAutofit fontScale="90000"/>
          </a:bodyPr>
          <a:lstStyle/>
          <a:p>
            <a:r>
              <a:rPr lang="ru-RU" sz="3200" b="1" i="1" dirty="0">
                <a:solidFill>
                  <a:srgbClr val="002060"/>
                </a:solidFill>
              </a:rPr>
              <a:t>С.А. </a:t>
            </a:r>
            <a:r>
              <a:rPr lang="ru-RU" sz="3200" b="1" i="1" dirty="0" err="1">
                <a:solidFill>
                  <a:srgbClr val="002060"/>
                </a:solidFill>
              </a:rPr>
              <a:t>Розенблюм</a:t>
            </a:r>
            <a:br>
              <a:rPr lang="ru-RU" sz="3200" b="1" i="1" dirty="0">
                <a:solidFill>
                  <a:srgbClr val="002060"/>
                </a:solidFill>
              </a:rPr>
            </a:br>
            <a:r>
              <a:rPr lang="ru-RU" sz="3200" b="1" i="1" dirty="0">
                <a:solidFill>
                  <a:srgbClr val="002060"/>
                </a:solidFill>
              </a:rPr>
              <a:t>Т.Ю. ХОТЫЛЕВА</a:t>
            </a:r>
            <a:br>
              <a:rPr lang="ru-RU" sz="3200" i="1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24936" cy="1968624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endParaRPr lang="ru-RU" sz="3600" dirty="0">
              <a:solidFill>
                <a:schemeClr val="bg2"/>
              </a:solidFill>
            </a:endParaRP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</a:rPr>
              <a:t>ШКОЛА И ИНКЛЮЗИЯ СЕГОДНЯ</a:t>
            </a:r>
          </a:p>
          <a:p>
            <a:pPr>
              <a:defRPr/>
            </a:pPr>
            <a:r>
              <a:rPr lang="ru-RU" sz="3000" b="1" i="1" dirty="0">
                <a:solidFill>
                  <a:srgbClr val="002060"/>
                </a:solidFill>
              </a:rPr>
              <a:t>Размышления по результатам двадцатилетнего опыта…</a:t>
            </a:r>
          </a:p>
        </p:txBody>
      </p:sp>
      <p:pic>
        <p:nvPicPr>
          <p:cNvPr id="4" name="Рисунок 3" descr="лого_Гимназия-15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362025">
            <a:off x="31795" y="5226942"/>
            <a:ext cx="2457762" cy="1300658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80120" y="170675"/>
            <a:ext cx="7772400" cy="1829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kern="1200" cap="all" spc="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3600" dirty="0">
                <a:solidFill>
                  <a:srgbClr val="002060"/>
                </a:solidFill>
              </a:rPr>
              <a:t>Школа № 1540 (ОРТ)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27584" y="2924944"/>
            <a:ext cx="7772400" cy="15081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Следствие: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 РЕАЛЬНАЯ ИНКЛЮЗИЯ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НЕ СТАНОВИТСЯ МАССОВЫМ ЯВЛЕНИЕМ</a:t>
            </a:r>
            <a:br>
              <a:rPr lang="ru-RU" sz="4800" dirty="0">
                <a:solidFill>
                  <a:srgbClr val="002060"/>
                </a:solidFill>
              </a:rPr>
            </a:b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27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ИТОГ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У НАС СТАЛО БОЛЬШЕ ЗНАНИЙ, ОПЫТА  И   </a:t>
            </a:r>
            <a:r>
              <a:rPr lang="ru-RU" b="1" dirty="0">
                <a:solidFill>
                  <a:srgbClr val="002060"/>
                </a:solidFill>
              </a:rPr>
              <a:t>БОЛЬШЕ ВОПРОСОВ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88783" y="2272546"/>
            <a:ext cx="3960440" cy="4013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?</a:t>
            </a:r>
          </a:p>
        </p:txBody>
      </p:sp>
      <p:sp>
        <p:nvSpPr>
          <p:cNvPr id="5" name="Овал 4"/>
          <p:cNvSpPr/>
          <p:nvPr/>
        </p:nvSpPr>
        <p:spPr>
          <a:xfrm>
            <a:off x="3593666" y="3491232"/>
            <a:ext cx="1512168" cy="144016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58313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38929" y="225943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5410" y="399761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58313" y="45751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65252" y="409472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35896" y="212429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24493" y="260612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58411" y="375479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62077" y="31460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47495" y="24550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05283" y="39301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61736" y="3159855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54358" y="436694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61736" y="48893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71724" y="20747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47495" y="569776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94200" y="583493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37399" y="53156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2280" y="6134153"/>
            <a:ext cx="5629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РЕАЛЬНАЯ ИНКЛЮЗИЯ ВОЗМОЖНА.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НО СЕГОДНЯ ОНА – ИСКЛЮЧЕНИЕ ИЗ ПРАВИЛ</a:t>
            </a:r>
          </a:p>
        </p:txBody>
      </p:sp>
    </p:spTree>
    <p:extLst>
      <p:ext uri="{BB962C8B-B14F-4D97-AF65-F5344CB8AC3E}">
        <p14:creationId xmlns:p14="http://schemas.microsoft.com/office/powerpoint/2010/main" val="4282638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019" y="264925"/>
            <a:ext cx="7772400" cy="150876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Опыт инклюзивного образования 2006 - 2019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345985"/>
              </p:ext>
            </p:extLst>
          </p:nvPr>
        </p:nvGraphicFramePr>
        <p:xfrm>
          <a:off x="107504" y="1982804"/>
          <a:ext cx="8784976" cy="4614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 rot="18745577">
            <a:off x="1202519" y="3110039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2006 г. – 1 здание</a:t>
            </a:r>
          </a:p>
          <a:p>
            <a:pPr algn="ctr"/>
            <a:r>
              <a:rPr lang="ru-RU" dirty="0"/>
              <a:t>300 детей</a:t>
            </a:r>
          </a:p>
        </p:txBody>
      </p:sp>
      <p:sp>
        <p:nvSpPr>
          <p:cNvPr id="9" name="TextBox 8"/>
          <p:cNvSpPr txBox="1"/>
          <p:nvPr/>
        </p:nvSpPr>
        <p:spPr>
          <a:xfrm rot="18745785">
            <a:off x="5005436" y="4920353"/>
            <a:ext cx="3309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2018 г. – 5 зданий 1500 детей</a:t>
            </a:r>
          </a:p>
        </p:txBody>
      </p:sp>
      <p:sp>
        <p:nvSpPr>
          <p:cNvPr id="11" name="Плюс 10"/>
          <p:cNvSpPr/>
          <p:nvPr/>
        </p:nvSpPr>
        <p:spPr>
          <a:xfrm>
            <a:off x="2340417" y="5085184"/>
            <a:ext cx="1118502" cy="110107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люс 11"/>
          <p:cNvSpPr/>
          <p:nvPr/>
        </p:nvSpPr>
        <p:spPr>
          <a:xfrm>
            <a:off x="3751458" y="3808684"/>
            <a:ext cx="1150567" cy="110107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люс 12"/>
          <p:cNvSpPr/>
          <p:nvPr/>
        </p:nvSpPr>
        <p:spPr>
          <a:xfrm>
            <a:off x="5076056" y="2497236"/>
            <a:ext cx="932837" cy="106939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 rot="19240883">
            <a:off x="1080555" y="3975228"/>
            <a:ext cx="762795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937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7" y="188640"/>
            <a:ext cx="8460027" cy="1848680"/>
          </a:xfrm>
        </p:spPr>
        <p:txBody>
          <a:bodyPr>
            <a:normAutofit/>
          </a:bodyPr>
          <a:lstStyle/>
          <a:p>
            <a:pPr lvl="0" algn="ctr"/>
            <a:r>
              <a:rPr lang="ru-RU" sz="3600" dirty="0">
                <a:solidFill>
                  <a:srgbClr val="002060"/>
                </a:solidFill>
              </a:rPr>
              <a:t>Что удалось сделать: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132856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создание инклюзивной образовательной среды школы (междисциплинарная команда; школьное сообщество педагогов, специалистов и родителей; специальная организация пространства школы)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применение технологии </a:t>
            </a:r>
            <a:r>
              <a:rPr lang="ru-RU" dirty="0" err="1"/>
              <a:t>разноуровневого</a:t>
            </a:r>
            <a:r>
              <a:rPr lang="ru-RU" dirty="0"/>
              <a:t> обучения в инклюзивном образовательном процессе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разработка модели инклюзивного обучения, основанной на комплексном подходе (нейропсихологический, поведенческий, эмоционально-смысловой)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поддержка инклюзии системой школьного дополнительного образования (инклюзивный театр, инклюзивные творческие проекты и коллективы, выезды на </a:t>
            </a:r>
            <a:r>
              <a:rPr lang="ru-RU" dirty="0" err="1"/>
              <a:t>шаббатоны</a:t>
            </a:r>
            <a:r>
              <a:rPr lang="ru-RU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/>
              <a:t>трансляция полученного опыта реализации проекта «Интеграция», признание опыта профессиональным сообществом, участие в международных и российских конференциях, семинарах, круглых столах.</a:t>
            </a:r>
          </a:p>
        </p:txBody>
      </p:sp>
    </p:spTree>
    <p:extLst>
      <p:ext uri="{BB962C8B-B14F-4D97-AF65-F5344CB8AC3E}">
        <p14:creationId xmlns:p14="http://schemas.microsoft.com/office/powerpoint/2010/main" val="4220585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4582112" y="2219879"/>
            <a:ext cx="2520280" cy="208823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5292080" y="2890681"/>
            <a:ext cx="1035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Особые дети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25162" y="2020001"/>
            <a:ext cx="2208509" cy="32403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5786596" y="227687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974279" y="256490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781894" y="3083010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911039" y="364939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760132" y="401842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516216" y="332098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6453651" y="2926097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6292565" y="2600908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393618" y="3669800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 стрелкой 29"/>
          <p:cNvCxnSpPr>
            <a:stCxn id="21" idx="7"/>
          </p:cNvCxnSpPr>
          <p:nvPr/>
        </p:nvCxnSpPr>
        <p:spPr>
          <a:xfrm flipH="1" flipV="1">
            <a:off x="2093959" y="2420888"/>
            <a:ext cx="3064708" cy="175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1814389" y="4108104"/>
            <a:ext cx="3960440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23" idx="3"/>
          </p:cNvCxnSpPr>
          <p:nvPr/>
        </p:nvCxnSpPr>
        <p:spPr>
          <a:xfrm flipH="1" flipV="1">
            <a:off x="1598671" y="3577384"/>
            <a:ext cx="3344004" cy="256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0" idx="2"/>
          </p:cNvCxnSpPr>
          <p:nvPr/>
        </p:nvCxnSpPr>
        <p:spPr>
          <a:xfrm flipH="1" flipV="1">
            <a:off x="2186196" y="2194012"/>
            <a:ext cx="3600400" cy="1908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27" idx="4"/>
          </p:cNvCxnSpPr>
          <p:nvPr/>
        </p:nvCxnSpPr>
        <p:spPr>
          <a:xfrm flipH="1">
            <a:off x="1972085" y="2816932"/>
            <a:ext cx="442849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6" idx="4"/>
          </p:cNvCxnSpPr>
          <p:nvPr/>
        </p:nvCxnSpPr>
        <p:spPr>
          <a:xfrm flipH="1">
            <a:off x="1557107" y="3142121"/>
            <a:ext cx="500455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1785106" y="3757404"/>
            <a:ext cx="460851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8" idx="7"/>
          </p:cNvCxnSpPr>
          <p:nvPr/>
        </p:nvCxnSpPr>
        <p:spPr>
          <a:xfrm flipH="1">
            <a:off x="2150082" y="3701436"/>
            <a:ext cx="4427924" cy="261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342514" y="1855536"/>
            <a:ext cx="367240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Посещение уроков в своих классах (с </a:t>
            </a:r>
            <a:r>
              <a:rPr lang="ru-RU" dirty="0" err="1"/>
              <a:t>тьютором</a:t>
            </a:r>
            <a:r>
              <a:rPr lang="ru-RU" dirty="0"/>
              <a:t> или без </a:t>
            </a:r>
            <a:r>
              <a:rPr lang="ru-RU" dirty="0" err="1"/>
              <a:t>тьютора</a:t>
            </a:r>
            <a:r>
              <a:rPr lang="ru-RU" dirty="0"/>
              <a:t>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58911" y="4966116"/>
            <a:ext cx="23042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Коррекционные групповые занятия</a:t>
            </a:r>
          </a:p>
        </p:txBody>
      </p:sp>
      <p:sp>
        <p:nvSpPr>
          <p:cNvPr id="63" name="Выгнутая влево стрелка 62"/>
          <p:cNvSpPr/>
          <p:nvPr/>
        </p:nvSpPr>
        <p:spPr>
          <a:xfrm rot="18845919">
            <a:off x="1735535" y="3861691"/>
            <a:ext cx="991887" cy="3119635"/>
          </a:xfrm>
          <a:prstGeom prst="curvedRightArrow">
            <a:avLst>
              <a:gd name="adj1" fmla="val 25000"/>
              <a:gd name="adj2" fmla="val 50000"/>
              <a:gd name="adj3" fmla="val 525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9927" y="4462481"/>
            <a:ext cx="30637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Обучение в малых группах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218" y="2152001"/>
            <a:ext cx="21675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Все классы начальной, средней и старшей школы инклюзивные</a:t>
            </a:r>
          </a:p>
          <a:p>
            <a:endParaRPr lang="ru-RU" sz="2000" dirty="0"/>
          </a:p>
          <a:p>
            <a:r>
              <a:rPr lang="ru-RU" sz="2000" dirty="0" err="1"/>
              <a:t>Разноуровневое</a:t>
            </a:r>
            <a:r>
              <a:rPr lang="ru-RU" sz="2000" dirty="0"/>
              <a:t> обучение с 3 классов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78640" y="5880307"/>
            <a:ext cx="207953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Коррекционные индивидуальные занятия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45193" y="1835134"/>
            <a:ext cx="2074163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/>
              <a:t>Специалисты: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учитель-логопед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учитель-дефектолог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/>
              <a:t>нейропсихолог</a:t>
            </a: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педагог-психолог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социальный педагог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err="1"/>
              <a:t>тьютор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521490" y="4780050"/>
            <a:ext cx="2519772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/>
              <a:t>Координатор инклюзии – индивидуальные расписания, организация взаимодействия всех специалистов</a:t>
            </a:r>
          </a:p>
        </p:txBody>
      </p:sp>
      <p:sp>
        <p:nvSpPr>
          <p:cNvPr id="14" name="Стрелка вниз 13"/>
          <p:cNvSpPr/>
          <p:nvPr/>
        </p:nvSpPr>
        <p:spPr>
          <a:xfrm rot="4020318">
            <a:off x="6201019" y="5975711"/>
            <a:ext cx="184846" cy="4055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 rot="5888466">
            <a:off x="6110328" y="4959309"/>
            <a:ext cx="129879" cy="5777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 rot="8830776">
            <a:off x="6465329" y="4579845"/>
            <a:ext cx="156808" cy="3107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 rot="10800000">
            <a:off x="8298279" y="4389679"/>
            <a:ext cx="203048" cy="4221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8785" y="332656"/>
            <a:ext cx="7310177" cy="14166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Модель инклюзивного образования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 школы ОРТ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856" y="5675660"/>
            <a:ext cx="28083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РЕСУРСНЫЕ ЗОНЫ ВО ВСЕХ ЗДАНИЯХ</a:t>
            </a:r>
            <a:br>
              <a:rPr lang="ru-RU" sz="1400" dirty="0"/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8801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Наличие современной среды психолого-педагогического сопровождения</a:t>
            </a:r>
          </a:p>
        </p:txBody>
      </p:sp>
      <p:sp>
        <p:nvSpPr>
          <p:cNvPr id="7" name="Объект 1"/>
          <p:cNvSpPr>
            <a:spLocks noGrp="1"/>
          </p:cNvSpPr>
          <p:nvPr>
            <p:ph idx="1"/>
          </p:nvPr>
        </p:nvSpPr>
        <p:spPr>
          <a:xfrm>
            <a:off x="395536" y="1988840"/>
            <a:ext cx="4362437" cy="4745915"/>
          </a:xfr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Оборудованные кабинеты специалистов: учителей-дефектологов, логопедов, психологов, </a:t>
            </a:r>
            <a:r>
              <a:rPr lang="ru-RU" sz="2400" dirty="0" err="1"/>
              <a:t>нейропсихологов</a:t>
            </a:r>
            <a:endParaRPr lang="ru-RU" sz="2400" dirty="0"/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/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Зоны релаксации в каждом классе начальной школы</a:t>
            </a:r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/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Зоны релаксации в холлах</a:t>
            </a:r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/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Открытая библиотека</a:t>
            </a:r>
          </a:p>
          <a:p>
            <a:pPr mar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2400" dirty="0"/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Сенсорная комната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589" y="2060848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85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1" y="126715"/>
            <a:ext cx="8229600" cy="1143000"/>
          </a:xfrm>
        </p:spPr>
        <p:txBody>
          <a:bodyPr>
            <a:noAutofit/>
          </a:bodyPr>
          <a:lstStyle/>
          <a:p>
            <a:pPr algn="ctr"/>
            <a:br>
              <a:rPr lang="ru-RU" sz="3600" dirty="0">
                <a:solidFill>
                  <a:srgbClr val="002060"/>
                </a:solidFill>
              </a:rPr>
            </a:br>
            <a:r>
              <a:rPr lang="ru-RU" sz="3600" dirty="0">
                <a:solidFill>
                  <a:srgbClr val="002060"/>
                </a:solidFill>
              </a:rPr>
              <a:t>Факторы, активно влияющие на школу сегодня</a:t>
            </a:r>
          </a:p>
        </p:txBody>
      </p:sp>
      <p:sp>
        <p:nvSpPr>
          <p:cNvPr id="5" name="Стрелка вправо 4"/>
          <p:cNvSpPr/>
          <p:nvPr/>
        </p:nvSpPr>
        <p:spPr>
          <a:xfrm rot="1791244">
            <a:off x="446997" y="1565459"/>
            <a:ext cx="2638634" cy="1713534"/>
          </a:xfrm>
          <a:prstGeom prst="right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Реформируем все и сразу</a:t>
            </a:r>
          </a:p>
        </p:txBody>
      </p:sp>
      <p:sp>
        <p:nvSpPr>
          <p:cNvPr id="7" name="Стрелка вниз 6"/>
          <p:cNvSpPr/>
          <p:nvPr/>
        </p:nvSpPr>
        <p:spPr>
          <a:xfrm rot="2530864">
            <a:off x="6106672" y="1528123"/>
            <a:ext cx="3066582" cy="2536605"/>
          </a:xfrm>
          <a:prstGeom prst="downArrow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Подушевое</a:t>
            </a:r>
            <a:r>
              <a:rPr lang="ru-RU" dirty="0">
                <a:solidFill>
                  <a:srgbClr val="002060"/>
                </a:solidFill>
              </a:rPr>
              <a:t> финансирование + майские указы</a:t>
            </a:r>
          </a:p>
          <a:p>
            <a:pPr algn="ctr"/>
            <a:r>
              <a:rPr lang="ru-RU" dirty="0"/>
              <a:t> президента</a:t>
            </a:r>
          </a:p>
        </p:txBody>
      </p:sp>
      <p:sp>
        <p:nvSpPr>
          <p:cNvPr id="8" name="Стрелка вниз 7"/>
          <p:cNvSpPr/>
          <p:nvPr/>
        </p:nvSpPr>
        <p:spPr>
          <a:xfrm rot="14369567">
            <a:off x="666161" y="3227828"/>
            <a:ext cx="1780776" cy="2274552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Новые технические реалии</a:t>
            </a:r>
          </a:p>
        </p:txBody>
      </p:sp>
      <p:sp>
        <p:nvSpPr>
          <p:cNvPr id="9" name="Стрелка вниз 8"/>
          <p:cNvSpPr/>
          <p:nvPr/>
        </p:nvSpPr>
        <p:spPr>
          <a:xfrm rot="8002280">
            <a:off x="4674863" y="4651526"/>
            <a:ext cx="1780776" cy="2202544"/>
          </a:xfrm>
          <a:prstGeom prst="downArrow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Усложнение контингента детей</a:t>
            </a:r>
          </a:p>
        </p:txBody>
      </p:sp>
      <p:sp>
        <p:nvSpPr>
          <p:cNvPr id="10" name="Стрелка вниз 9"/>
          <p:cNvSpPr/>
          <p:nvPr/>
        </p:nvSpPr>
        <p:spPr>
          <a:xfrm rot="6850437">
            <a:off x="6525594" y="3240894"/>
            <a:ext cx="1702881" cy="3397936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Несогласованность приказов различных ведомств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28384" y="64476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ÐÐ°ÑÑÐ¸Ð½ÐºÐ¸ Ð¿Ð¾ Ð·Ð°Ð¿ÑÐ¾ÑÑ ÑÐºÐ¾Ð»Ð° ÐºÐ°ÑÑÐ¸Ð½ÐºÐ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040" y="2796426"/>
            <a:ext cx="2744962" cy="205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 rot="13062726">
            <a:off x="2022391" y="4454493"/>
            <a:ext cx="1852435" cy="245283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norm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Мониторинги ОГЭ, ЕГЭ</a:t>
            </a:r>
          </a:p>
        </p:txBody>
      </p:sp>
    </p:spTree>
    <p:extLst>
      <p:ext uri="{BB962C8B-B14F-4D97-AF65-F5344CB8AC3E}">
        <p14:creationId xmlns:p14="http://schemas.microsoft.com/office/powerpoint/2010/main" val="2263660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50876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Иллюзии  инклюзии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(взгляд родителей)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88840"/>
            <a:ext cx="7772400" cy="420624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/>
              <a:t>Представление о школе как об идеальной среде, где все крутится вокруг их ребенка. Все вокруг толерантные и понимающие. Инклюзия - это </a:t>
            </a:r>
            <a:r>
              <a:rPr lang="ru-RU" sz="2800" b="1" u="sng" dirty="0"/>
              <a:t>процесс</a:t>
            </a:r>
            <a:r>
              <a:rPr lang="ru-RU" sz="2800" dirty="0"/>
              <a:t>, а не готовый результат.</a:t>
            </a:r>
          </a:p>
          <a:p>
            <a:pPr algn="just"/>
            <a:r>
              <a:rPr lang="ru-RU" sz="2800" dirty="0"/>
              <a:t>Представление о том, что ребенок станет «как все».</a:t>
            </a:r>
          </a:p>
          <a:p>
            <a:pPr algn="just"/>
            <a:r>
              <a:rPr lang="ru-RU" sz="2800" dirty="0"/>
              <a:t>У ребенка будут друзья в том понимании, какое родители вкладывают в это слово.</a:t>
            </a:r>
          </a:p>
          <a:p>
            <a:pPr algn="just"/>
            <a:r>
              <a:rPr lang="ru-RU" sz="2800" dirty="0"/>
              <a:t>Школа не только будет учить, но и решит все остальные проблемы ребенка с РАС.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0293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А ЧТО НА ПРАКТИКЕ?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92936"/>
            <a:ext cx="8424936" cy="5065064"/>
          </a:xfrm>
        </p:spPr>
        <p:txBody>
          <a:bodyPr>
            <a:noAutofit/>
          </a:bodyPr>
          <a:lstStyle/>
          <a:p>
            <a:endParaRPr lang="ru-RU" sz="2400" dirty="0">
              <a:latin typeface="+mj-lt"/>
            </a:endParaRPr>
          </a:p>
          <a:p>
            <a:r>
              <a:rPr lang="ru-RU" sz="2400" dirty="0" err="1">
                <a:latin typeface="+mj-lt"/>
              </a:rPr>
              <a:t>Нестандарт</a:t>
            </a:r>
            <a:r>
              <a:rPr lang="ru-RU" sz="2400" dirty="0">
                <a:latin typeface="+mj-lt"/>
              </a:rPr>
              <a:t> в стандарт</a:t>
            </a:r>
          </a:p>
          <a:p>
            <a:r>
              <a:rPr lang="ru-RU" sz="2400" dirty="0">
                <a:latin typeface="+mj-lt"/>
              </a:rPr>
              <a:t>Нелинейное развитие ребенка: успех, откат, успех</a:t>
            </a:r>
          </a:p>
          <a:p>
            <a:r>
              <a:rPr lang="ru-RU" sz="2400" dirty="0">
                <a:latin typeface="+mj-lt"/>
              </a:rPr>
              <a:t>Несоответствие нормативно-</a:t>
            </a:r>
            <a:r>
              <a:rPr lang="ru-RU" sz="2400" dirty="0" err="1">
                <a:latin typeface="+mj-lt"/>
              </a:rPr>
              <a:t>подушевого</a:t>
            </a:r>
            <a:r>
              <a:rPr lang="ru-RU" sz="2400" dirty="0">
                <a:latin typeface="+mj-lt"/>
              </a:rPr>
              <a:t> финансирования потребностям инклюзии: зависимость коэффициента от диагноза, а не от реальных дефицитов ребенка</a:t>
            </a:r>
          </a:p>
          <a:p>
            <a:r>
              <a:rPr lang="ru-RU" sz="2400" dirty="0">
                <a:latin typeface="+mj-lt"/>
              </a:rPr>
              <a:t>Увеличение социальной дистанции в средней школе между ребенком с когнитивными нарушениями и одноклассниками </a:t>
            </a:r>
          </a:p>
          <a:p>
            <a:r>
              <a:rPr lang="ru-RU" sz="2400" dirty="0">
                <a:latin typeface="+mj-lt"/>
              </a:rPr>
              <a:t> Социальная наивность</a:t>
            </a:r>
          </a:p>
          <a:p>
            <a:r>
              <a:rPr lang="ru-RU" sz="2400" dirty="0">
                <a:latin typeface="+mj-lt"/>
              </a:rPr>
              <a:t>Незащищенность школы (учителей, администрации) с правовой точки зрения</a:t>
            </a:r>
          </a:p>
          <a:p>
            <a:endParaRPr lang="ru-RU" sz="2400" dirty="0">
              <a:latin typeface="+mj-lt"/>
            </a:endParaRPr>
          </a:p>
        </p:txBody>
      </p:sp>
      <p:pic>
        <p:nvPicPr>
          <p:cNvPr id="4" name="Picture 4" descr="Обучение детей с ОВЗ в соответствии с ФГОС НОО. Локальные нормативные акты. ФГ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5051">
            <a:off x="7577620" y="475559"/>
            <a:ext cx="1220628" cy="162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709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Результат – имитационная инклюзия</a:t>
            </a:r>
          </a:p>
        </p:txBody>
      </p:sp>
      <p:pic>
        <p:nvPicPr>
          <p:cNvPr id="4" name="Picture 2" descr="ÐÐ°ÑÑÐ¸Ð½ÐºÐ¸ Ð¿Ð¾ Ð·Ð°Ð¿ÑÐ¾ÑÑ ÑÑÑÐµÑÑ ÐºÐ°ÑÑÐ¸Ð½ÐºÐ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0" b="20100"/>
          <a:stretch>
            <a:fillRect/>
          </a:stretch>
        </p:blipFill>
        <p:spPr bwMode="auto">
          <a:xfrm>
            <a:off x="2270635" y="2748557"/>
            <a:ext cx="460116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право 4"/>
          <p:cNvSpPr/>
          <p:nvPr/>
        </p:nvSpPr>
        <p:spPr>
          <a:xfrm>
            <a:off x="395537" y="3140968"/>
            <a:ext cx="2490576" cy="173545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Борьба родителей за права ребенка</a:t>
            </a:r>
          </a:p>
        </p:txBody>
      </p:sp>
      <p:sp>
        <p:nvSpPr>
          <p:cNvPr id="6" name="Стрелка вправо 5"/>
          <p:cNvSpPr/>
          <p:nvPr/>
        </p:nvSpPr>
        <p:spPr>
          <a:xfrm rot="10800000">
            <a:off x="6228184" y="3140968"/>
            <a:ext cx="2592288" cy="1800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913876" y="371790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Нормативные требования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2225337"/>
            <a:ext cx="2232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Учитель</a:t>
            </a:r>
            <a:r>
              <a:rPr lang="ru-RU" sz="28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55976" y="537321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41109" y="5901292"/>
            <a:ext cx="731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ТРЕБУЮТСЯ КОЛОССАЛЬНЫЕ УСИЛИЯ ДЛЯ</a:t>
            </a:r>
            <a:r>
              <a:rPr lang="ru-RU" b="1" dirty="0">
                <a:solidFill>
                  <a:srgbClr val="FF0000"/>
                </a:solidFill>
              </a:rPr>
              <a:t> ПОДДЕРЖАНИЯ 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ИНКЛЮЗИВНОГО ПРОСТРАНСТВА</a:t>
            </a:r>
          </a:p>
        </p:txBody>
      </p:sp>
    </p:spTree>
    <p:extLst>
      <p:ext uri="{BB962C8B-B14F-4D97-AF65-F5344CB8AC3E}">
        <p14:creationId xmlns:p14="http://schemas.microsoft.com/office/powerpoint/2010/main" val="2175349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лосы">
  <a:themeElements>
    <a:clrScheme name="Полосы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Полосы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15695</TotalTime>
  <Words>480</Words>
  <Application>Microsoft Office PowerPoint</Application>
  <PresentationFormat>Экран (4:3)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Полосы</vt:lpstr>
      <vt:lpstr>С.А. Розенблюм Т.Ю. ХОТЫЛЕВА   </vt:lpstr>
      <vt:lpstr>Опыт инклюзивного образования 2006 - 2019</vt:lpstr>
      <vt:lpstr>Что удалось сделать:</vt:lpstr>
      <vt:lpstr>Модель инклюзивного образования   школы ОРТ</vt:lpstr>
      <vt:lpstr>Наличие современной среды психолого-педагогического сопровождения</vt:lpstr>
      <vt:lpstr> Факторы, активно влияющие на школу сегодня</vt:lpstr>
      <vt:lpstr>Иллюзии  инклюзии (взгляд родителей)</vt:lpstr>
      <vt:lpstr>А ЧТО НА ПРАКТИКЕ?</vt:lpstr>
      <vt:lpstr>Результат – имитационная инклюзия</vt:lpstr>
      <vt:lpstr>Следствие:  РЕАЛЬНАЯ ИНКЛЮЗИЯ  НЕ СТАНОВИТСЯ МАССОВЫМ ЯВЛЕНИЕМ </vt:lpstr>
      <vt:lpstr>ИТОГ У НАС СТАЛО БОЛЬШЕ ЗНАНИЙ, ОПЫТА  И   БОЛЬШЕ ВОПРОСОВ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инклюзивного образования: успехи, барьеры, риски.</dc:title>
  <dc:creator>соня</dc:creator>
  <cp:lastModifiedBy>Екатерина Мурадян</cp:lastModifiedBy>
  <cp:revision>291</cp:revision>
  <dcterms:created xsi:type="dcterms:W3CDTF">2011-06-19T14:29:58Z</dcterms:created>
  <dcterms:modified xsi:type="dcterms:W3CDTF">2019-03-20T12:35:27Z</dcterms:modified>
</cp:coreProperties>
</file>