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9" r:id="rId2"/>
    <p:sldId id="256" r:id="rId3"/>
    <p:sldId id="275" r:id="rId4"/>
    <p:sldId id="276" r:id="rId5"/>
    <p:sldId id="283" r:id="rId6"/>
    <p:sldId id="277" r:id="rId7"/>
    <p:sldId id="258" r:id="rId8"/>
    <p:sldId id="279" r:id="rId9"/>
    <p:sldId id="282" r:id="rId10"/>
    <p:sldId id="263" r:id="rId11"/>
    <p:sldId id="267" r:id="rId12"/>
    <p:sldId id="278" r:id="rId13"/>
    <p:sldId id="281" r:id="rId14"/>
    <p:sldId id="280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F2CA7-D0F0-4221-A11B-7CF73C4E6452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AB0A9-8B59-49FB-830E-9EE963A19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9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AB0A9-8B59-49FB-830E-9EE963A19C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68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99C1-1C50-43AF-9D28-1F57B3B7C3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67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tsreda.com/" TargetMode="External"/><Relationship Id="rId5" Type="http://schemas.openxmlformats.org/officeDocument/2006/relationships/hyperlink" Target="mailto:prostranstvo.radosti@mail.ru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dirty="0"/>
              <a:t>Волонтеры могут все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Инклюзивные волонтерские проекты Пространство Радости и Открытая Среда, Санкт-Петербург</a:t>
            </a:r>
          </a:p>
        </p:txBody>
      </p:sp>
      <p:pic>
        <p:nvPicPr>
          <p:cNvPr id="4" name="Picture 11" descr="&amp;Pcy;&amp;Rcy;&amp;Ocy;&amp;Scy;&amp;Tcy;&amp;Rcy;&amp;Acy;&amp;Ncy;&amp;Scy;&amp;Tcy;&amp;Vcy;&amp;Ocy; &amp;Rcy;&amp;Acy;&amp;Dcy;&amp;O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62047" cy="12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84368" y="188640"/>
            <a:ext cx="1080120" cy="1296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332656"/>
            <a:ext cx="2936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5"/>
              </a:rPr>
              <a:t>prostranstvo.radosti@mail.ru</a:t>
            </a:r>
            <a:endParaRPr lang="en-US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vk.com/</a:t>
            </a:r>
            <a:r>
              <a:rPr lang="en-US" dirty="0" err="1">
                <a:solidFill>
                  <a:srgbClr val="002060"/>
                </a:solidFill>
              </a:rPr>
              <a:t>pr_rad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332656"/>
            <a:ext cx="23876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  <a:hlinkClick r:id="rId6"/>
              </a:rPr>
              <a:t>www.otsreda.com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vk.com/</a:t>
            </a:r>
            <a:r>
              <a:rPr lang="en-US" dirty="0" err="1">
                <a:solidFill>
                  <a:srgbClr val="002060"/>
                </a:solidFill>
              </a:rPr>
              <a:t>otkrytayasreda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E:\B\МОИ ДОКУМЕНТЫ\КАРТИНКИ 2\CCP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71513"/>
            <a:ext cx="4320480" cy="19864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148064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Юбилейная конференция  </a:t>
            </a:r>
          </a:p>
          <a:p>
            <a:r>
              <a:rPr lang="ru-RU" b="1" dirty="0">
                <a:solidFill>
                  <a:srgbClr val="002060"/>
                </a:solidFill>
              </a:rPr>
              <a:t>30 лет от рождения до взрослости</a:t>
            </a:r>
          </a:p>
          <a:p>
            <a:r>
              <a:rPr lang="ru-RU" b="1" dirty="0">
                <a:solidFill>
                  <a:srgbClr val="002060"/>
                </a:solidFill>
              </a:rPr>
              <a:t>Москва, 26-27.02.2019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нужно для встреч?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365504"/>
            <a:ext cx="7989889" cy="4760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а) СПЕЦИАЛИСТЫ, не больше двух. </a:t>
            </a:r>
          </a:p>
          <a:p>
            <a:pPr lvl="4">
              <a:buNone/>
            </a:pPr>
            <a:r>
              <a:rPr lang="ru-RU" sz="2400" dirty="0"/>
              <a:t>   Волонтеры остаются главными людьми  в проекте, принимающими основные решения совместно и с ребятами-подопечными, опираясь на их и свои желания.</a:t>
            </a:r>
          </a:p>
          <a:p>
            <a:pPr>
              <a:buNone/>
            </a:pPr>
            <a:r>
              <a:rPr lang="ru-RU" sz="2400" dirty="0"/>
              <a:t> б) ПРОСТРАНСТВО просторное, лучше несколько комнат с оборудованием, чтобы можно было рассредоточиться в любой момент времени, уединиться или наоборот заняться шумным, не мешая остальным, и ВРЕМЯ  на встречу и обсуждение ее с волонтерами после.</a:t>
            </a:r>
          </a:p>
          <a:p>
            <a:pPr>
              <a:buNone/>
            </a:pPr>
            <a:r>
              <a:rPr lang="ru-RU" sz="2400" dirty="0"/>
              <a:t>г) ФИНАНСЫ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4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специалисты и организаторы нужны?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Уровень компетентности специалистов должен быть достаточно высок, чтобы эта компетентность не мешала инициативе приходящих бескорыстно людей и доверию к ним. </a:t>
            </a:r>
          </a:p>
          <a:p>
            <a:r>
              <a:rPr lang="ru-RU" dirty="0"/>
              <a:t>Опыт работы с широким кругом психологических проблем, владение навыками рефлексивной работы со своими внутренними психологическими процессами, умение анализировать не только то, что происходит с подопечными, но и то, что происходит с помогающими им.</a:t>
            </a:r>
          </a:p>
          <a:p>
            <a:r>
              <a:rPr lang="ru-RU" dirty="0"/>
              <a:t>Опыт работы с людьми с РАС. Тренерский опыт.</a:t>
            </a:r>
          </a:p>
          <a:p>
            <a:endParaRPr lang="ru-RU" dirty="0"/>
          </a:p>
          <a:p>
            <a:r>
              <a:rPr lang="ru-RU" dirty="0"/>
              <a:t>Умеют быть рядом и не мешать!</a:t>
            </a:r>
          </a:p>
          <a:p>
            <a:r>
              <a:rPr lang="ru-RU" dirty="0"/>
              <a:t> Помогают волонтерам фокусировать внимание на своих чувствах, испытываемых в контакте с людьми с особенностями развития, на своих потребностях в связи с этими контактами. </a:t>
            </a:r>
          </a:p>
          <a:p>
            <a:r>
              <a:rPr lang="ru-RU" dirty="0"/>
              <a:t>Обращают внимание на возможности обычных людей  рядом.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- стать мобильным культурным пространством в общедоступной городской среде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48573"/>
            <a:ext cx="7989889" cy="4809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/>
              <a:t>Создав дружеское поле контакта вокруг особых людей, и для них и для себя, выстроив равные, принимающие и заинтересованные отношения с ними, можно  стать проводниками этой новой для общества культуры отношения к людям с особенностями развития.</a:t>
            </a:r>
            <a:endParaRPr lang="en-US" sz="3800" dirty="0"/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r>
              <a:rPr lang="ru-RU" sz="3800" dirty="0"/>
              <a:t>Распространять опыт, активно внедряясь в городские пространства, где </a:t>
            </a:r>
            <a:r>
              <a:rPr lang="en-US" sz="3800" dirty="0"/>
              <a:t>  </a:t>
            </a:r>
            <a:r>
              <a:rPr lang="ru-RU" sz="3800" dirty="0"/>
              <a:t>присутствуют и другие люди, </a:t>
            </a:r>
          </a:p>
          <a:p>
            <a:pPr marL="0" indent="0">
              <a:buNone/>
            </a:pPr>
            <a:r>
              <a:rPr lang="ru-RU" sz="3800" dirty="0"/>
              <a:t> случайно для себя оказавшиеся рядом или </a:t>
            </a:r>
          </a:p>
          <a:p>
            <a:pPr marL="0" indent="0">
              <a:buNone/>
            </a:pPr>
            <a:r>
              <a:rPr lang="ru-RU" sz="3800" dirty="0"/>
              <a:t> пришедшие по нашему анонсу.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ru-RU" sz="3800" dirty="0"/>
              <a:t>Волонтер – это и проводник и «гарант безопасности», человек, с которым общество готово вступить в контакт прямо сейчас, а через этот контакт приблизиться и к особым людям.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07252" y="6216640"/>
            <a:ext cx="1082147" cy="365125"/>
          </a:xfrm>
          <a:prstGeom prst="rect">
            <a:avLst/>
          </a:prstGeom>
        </p:spPr>
        <p:txBody>
          <a:bodyPr/>
          <a:lstStyle/>
          <a:p>
            <a:fld id="{55B59471-CF7E-204D-A28A-D6A4D093AA6B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167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Формируем новый образ - человека, полноценного и своеобразного</a:t>
            </a:r>
            <a:endParaRPr lang="ru-RU" dirty="0"/>
          </a:p>
        </p:txBody>
      </p:sp>
      <p:pic>
        <p:nvPicPr>
          <p:cNvPr id="3074" name="Picture 2" descr="E:\B\МОИ ДОКУМЕНТЫ\ДР ПР 10, 15\15 лет\фото праздника\IMG_8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Делаем привлекательным само общение с особым человеком. 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Формируем новый образ  особого человека, полноценного и своеобразного</a:t>
            </a:r>
            <a:endParaRPr lang="ru-RU" dirty="0"/>
          </a:p>
        </p:txBody>
      </p:sp>
      <p:pic>
        <p:nvPicPr>
          <p:cNvPr id="4" name="Picture 2" descr="C:\Users\Галинка\Desktop\ВЫСТУПЛЕНИЕ С РОМОЙ православные\лагерь годинер\цифербург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4632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7482" y="1652770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Пространство Радости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1652770"/>
            <a:ext cx="241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Открытая Среда</a:t>
            </a:r>
          </a:p>
        </p:txBody>
      </p:sp>
      <p:pic>
        <p:nvPicPr>
          <p:cNvPr id="9" name="Picture 11" descr="&amp;Pcy;&amp;Rcy;&amp;Ocy;&amp;Scy;&amp;Tcy;&amp;Rcy;&amp;Acy;&amp;Ncy;&amp;Scy;&amp;Tcy;&amp;Vcy;&amp;Ocy; &amp;Rcy;&amp;Acy;&amp;Dcy;&amp;O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07" y="2250451"/>
            <a:ext cx="187220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7455" y="2250451"/>
            <a:ext cx="2033315" cy="21062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85572" y="4512034"/>
            <a:ext cx="3079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prostranstvo.radosti@mail.ru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vk.com/</a:t>
            </a:r>
            <a:r>
              <a:rPr lang="en-US" dirty="0" err="1">
                <a:solidFill>
                  <a:srgbClr val="002060"/>
                </a:solidFill>
              </a:rPr>
              <a:t>pr_rad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4500570"/>
            <a:ext cx="24657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www.otsreda.com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vk.com/</a:t>
            </a:r>
            <a:r>
              <a:rPr lang="en-US" dirty="0" err="1">
                <a:solidFill>
                  <a:srgbClr val="002060"/>
                </a:solidFill>
              </a:rPr>
              <a:t>otkrytayasreda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160" y="476672"/>
            <a:ext cx="742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Социальные инклюзивные волонтёрские проекты Пространство Радости и Открытая Среда </a:t>
            </a:r>
          </a:p>
        </p:txBody>
      </p:sp>
      <p:pic>
        <p:nvPicPr>
          <p:cNvPr id="15" name="Picture 11" descr="&amp;Pcy;&amp;Rcy;&amp;Ocy;&amp;Scy;&amp;Tcy;&amp;Rcy;&amp;Acy;&amp;Ncy;&amp;Scy;&amp;Tcy;&amp;Vcy;&amp;Ocy; &amp;Rcy;&amp;Acy;&amp;Dcy;&amp;O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285992"/>
            <a:ext cx="187220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&amp;Pcy;&amp;Rcy;&amp;Ocy;&amp;Scy;&amp;Tcy;&amp;Rcy;&amp;Acy;&amp;Ncy;&amp;Scy;&amp;Tcy;&amp;Vcy;&amp;Ocy; &amp;Rcy;&amp;Acy;&amp;Dcy;&amp;Ocy;&amp;Scy;&amp;T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285992"/>
            <a:ext cx="187220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2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/>
              <a:t>ЦЛП –АВАНГАРД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393799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Мотивация сделать что-либо полезное, новое, интересное для особых людей очень ценилась, независимо от того, значился ты специалистом в этой области или нет. Собрались люди, создавшие свою высоко профессиональную среду из практики. Здесь всегда можно расти.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1714488"/>
            <a:ext cx="7408862" cy="407196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Признали их существование </a:t>
            </a:r>
          </a:p>
          <a:p>
            <a:pPr>
              <a:buNone/>
            </a:pPr>
            <a:r>
              <a:rPr lang="ru-RU" dirty="0"/>
              <a:t>                          равное с остальными </a:t>
            </a:r>
          </a:p>
          <a:p>
            <a:pPr>
              <a:buNone/>
            </a:pPr>
            <a:r>
              <a:rPr lang="ru-RU" dirty="0"/>
              <a:t>помогали им понять окружающий мир  </a:t>
            </a:r>
          </a:p>
          <a:p>
            <a:pPr>
              <a:buNone/>
            </a:pPr>
            <a:r>
              <a:rPr lang="ru-RU" dirty="0"/>
              <a:t>                           предвидеть события, последствия </a:t>
            </a:r>
          </a:p>
          <a:p>
            <a:pPr>
              <a:buNone/>
            </a:pPr>
            <a:r>
              <a:rPr lang="ru-RU" dirty="0"/>
              <a:t>                           перестать его бояться</a:t>
            </a:r>
          </a:p>
          <a:p>
            <a:pPr>
              <a:buNone/>
            </a:pPr>
            <a:r>
              <a:rPr lang="ru-RU" dirty="0"/>
              <a:t>                           меньше «травмироваться об него»</a:t>
            </a:r>
          </a:p>
          <a:p>
            <a:pPr>
              <a:buNone/>
            </a:pPr>
            <a:r>
              <a:rPr lang="ru-RU" dirty="0"/>
              <a:t>                           увидеть диапазон своих       возможностей, и актуальных, и перспектив             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ВСЕ ЭТО МОГУТ ДЕЛАТЬ ВОЛОНТЕРЫ!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Особым людям важно, чтобы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Волонтеры смогут все,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если предоставить им возможность  действовать и сопровождать их профессиональной поддержкой.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Волонтеры могут сделать так, чтобы обычные люди особого человека приняли, захотели с ним быть, потому что сами проделали этот путь не по долгу службы, а только по движению души.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Настроем и количеством  они создают «средовой эффект», который является для человека с особым развитием базовым для социального осознания и принятия себя.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10367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Существует проблема с принятием особого человека средой, а процесс инклюзии уже запущен, и у нас есть ожидания в отношении общества, которое «не готово».</a:t>
            </a:r>
          </a:p>
          <a:p>
            <a:r>
              <a:rPr lang="ru-RU" dirty="0"/>
              <a:t>Призывы к толерантности и информирование  о заболеваниях вряд ли помогут.  Обычные люди скорее нуждаются в собственном позитивном опыте и впечатлении от присутствия рядом с особыми.</a:t>
            </a:r>
          </a:p>
        </p:txBody>
      </p:sp>
      <p:pic>
        <p:nvPicPr>
          <p:cNvPr id="2050" name="Picture 2" descr="E:\B\МОИ ДОКУМЕНТЫ\ДР ПР 10, 15\15 лет\фото праздника\IMG_8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Важнейшая задача инклюзии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/>
              <a:t>     помочь обычным людям чувствовать себя спокойно среди особых. </a:t>
            </a:r>
            <a:r>
              <a:rPr lang="ru-RU" sz="4000" dirty="0"/>
              <a:t>Кто и как ее решает? </a:t>
            </a:r>
          </a:p>
          <a:p>
            <a:endParaRPr lang="ru-RU" sz="4000" dirty="0"/>
          </a:p>
          <a:p>
            <a:r>
              <a:rPr lang="ru-RU" sz="4000" dirty="0"/>
              <a:t>Ее решает волонтер, негласно, неформально. Тем, что </a:t>
            </a:r>
            <a:r>
              <a:rPr lang="ru-RU" sz="4000" b="1" dirty="0"/>
              <a:t>сам меняется и тем, что остальным людям постепенно это становится заметно</a:t>
            </a:r>
            <a:r>
              <a:rPr lang="ru-RU" sz="4000" dirty="0"/>
              <a:t>. Как специалисты помогают ему?</a:t>
            </a:r>
          </a:p>
          <a:p>
            <a:endParaRPr lang="ru-RU" sz="4000" dirty="0"/>
          </a:p>
          <a:p>
            <a:r>
              <a:rPr lang="ru-RU" sz="4000" dirty="0"/>
              <a:t>Волонтер для большинства существующих организаций скорее функция, а изменение его отношения к особому человеку – это сопутствующий эффект.  В зависимости от своих возможностей и задач организации могут на это обращать внимание или нет.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Главное – сама встреча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Создаем проекты, целенаправленно работающие с этим.</a:t>
            </a:r>
          </a:p>
          <a:p>
            <a:pPr>
              <a:buNone/>
            </a:pPr>
            <a:r>
              <a:rPr lang="ru-RU" dirty="0"/>
              <a:t>    Волонтеры инклюзивных проектов не имеют других более важных задач, кроме встреч и контакта, с вниманием к себе не меньшим, чем к ребятам. </a:t>
            </a:r>
          </a:p>
          <a:p>
            <a:pPr>
              <a:buNone/>
            </a:pPr>
            <a:r>
              <a:rPr lang="ru-RU" dirty="0"/>
              <a:t>     Для них </a:t>
            </a:r>
            <a:r>
              <a:rPr lang="ru-RU" b="1" dirty="0"/>
              <a:t>отношение к особым людям</a:t>
            </a:r>
            <a:r>
              <a:rPr lang="ru-RU" dirty="0"/>
              <a:t>, свое и в обществе, - главный интерес. </a:t>
            </a:r>
            <a:r>
              <a:rPr lang="ru-RU" b="1" dirty="0"/>
              <a:t>На этом выстраивается все остальное:</a:t>
            </a:r>
            <a:r>
              <a:rPr lang="ru-RU" dirty="0"/>
              <a:t> работа, учеба, жизнь особых людей среди других.</a:t>
            </a:r>
          </a:p>
          <a:p>
            <a:pPr marL="342900" lvl="5" indent="-342900">
              <a:buNone/>
            </a:pPr>
            <a:r>
              <a:rPr lang="ru-RU" sz="3200" b="1" dirty="0"/>
              <a:t>    Обращаем внимание на возможности обычных людей! Их расширение – медленный процесс.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Инклюзивное сообщество - живая среда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Основная черта инклюзивной встречи –  стихийность, присущая обычному общению, с элементами упорядоченности</a:t>
            </a:r>
          </a:p>
          <a:p>
            <a:pPr>
              <a:buNone/>
            </a:pPr>
            <a:r>
              <a:rPr lang="ru-RU" dirty="0"/>
              <a:t>    </a:t>
            </a:r>
          </a:p>
          <a:p>
            <a:pPr>
              <a:buNone/>
            </a:pPr>
            <a:r>
              <a:rPr lang="ru-RU" dirty="0"/>
              <a:t>   Живая среда рождает свои законы сама из себя, а именно из потребностей и  возможностей всех участников.</a:t>
            </a:r>
          </a:p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Это неформальные проекты</a:t>
            </a:r>
            <a:r>
              <a:rPr lang="ru-RU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Один из мифов: для контакта с особыми нужны знания и навыки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Специалисты могут либо поддерживать в сознании обычных людей этот миф, либо помочь его развенчать в интересах инклюзии. </a:t>
            </a:r>
          </a:p>
          <a:p>
            <a:r>
              <a:rPr lang="ru-RU" dirty="0"/>
              <a:t>Тогда обычные люди захотят искать свои пути и способы установления этого контакта. Разумеется увереннее, если специалист будет доступен для поддержки.</a:t>
            </a:r>
          </a:p>
          <a:p>
            <a:r>
              <a:rPr lang="ru-RU" dirty="0"/>
              <a:t>Волонтеров может стать намного больше!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914</Words>
  <Application>Microsoft Office PowerPoint</Application>
  <PresentationFormat>Экран (4:3)</PresentationFormat>
  <Paragraphs>88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Волонтеры могут все</vt:lpstr>
      <vt:lpstr>ЦЛП –АВАНГАРД </vt:lpstr>
      <vt:lpstr>Особым людям важно, чтобы  </vt:lpstr>
      <vt:lpstr>Волонтеры смогут все,</vt:lpstr>
      <vt:lpstr>Презентация PowerPoint</vt:lpstr>
      <vt:lpstr>Важнейшая задача инклюзии -</vt:lpstr>
      <vt:lpstr>Главное – сама встреча</vt:lpstr>
      <vt:lpstr>Инклюзивное сообщество - живая среда </vt:lpstr>
      <vt:lpstr>Один из мифов: для контакта с особыми нужны знания и навыки</vt:lpstr>
      <vt:lpstr>Что нужно для встреч?</vt:lpstr>
      <vt:lpstr>Какие специалисты и организаторы нужны?</vt:lpstr>
      <vt:lpstr>Задача - стать мобильным культурным пространством в общедоступной городской среде</vt:lpstr>
      <vt:lpstr>Формируем новый образ - человека, полноценного и своеобразного</vt:lpstr>
      <vt:lpstr>   Делаем привлекательным само общение с особым человеком. Формируем новый образ  особого человека, полноценного и своеобразного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ЦЛП –АВАНГАРД ИЗ СРЕДЫ</dc:title>
  <dc:creator>Галинка</dc:creator>
  <cp:lastModifiedBy>Екатерина Мурадян</cp:lastModifiedBy>
  <cp:revision>72</cp:revision>
  <dcterms:created xsi:type="dcterms:W3CDTF">2019-02-24T10:19:47Z</dcterms:created>
  <dcterms:modified xsi:type="dcterms:W3CDTF">2019-03-20T13:29:08Z</dcterms:modified>
</cp:coreProperties>
</file>