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20"/>
  </p:notesMasterIdLst>
  <p:sldIdLst>
    <p:sldId id="603" r:id="rId2"/>
    <p:sldId id="580" r:id="rId3"/>
    <p:sldId id="575" r:id="rId4"/>
    <p:sldId id="577" r:id="rId5"/>
    <p:sldId id="579" r:id="rId6"/>
    <p:sldId id="591" r:id="rId7"/>
    <p:sldId id="595" r:id="rId8"/>
    <p:sldId id="600" r:id="rId9"/>
    <p:sldId id="597" r:id="rId10"/>
    <p:sldId id="598" r:id="rId11"/>
    <p:sldId id="599" r:id="rId12"/>
    <p:sldId id="581" r:id="rId13"/>
    <p:sldId id="582" r:id="rId14"/>
    <p:sldId id="583" r:id="rId15"/>
    <p:sldId id="584" r:id="rId16"/>
    <p:sldId id="601" r:id="rId17"/>
    <p:sldId id="602" r:id="rId18"/>
    <p:sldId id="60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800000"/>
    <a:srgbClr val="0000FF"/>
    <a:srgbClr val="FF7D7D"/>
    <a:srgbClr val="FFCC33"/>
    <a:srgbClr val="00CC99"/>
    <a:srgbClr val="3399FF"/>
    <a:srgbClr val="00FF99"/>
    <a:srgbClr val="0F3F59"/>
    <a:srgbClr val="B3D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951" autoAdjust="0"/>
    <p:restoredTop sz="93979" autoAdjust="0"/>
  </p:normalViewPr>
  <p:slideViewPr>
    <p:cSldViewPr snapToGrid="0" snapToObjects="1">
      <p:cViewPr varScale="1">
        <p:scale>
          <a:sx n="67" d="100"/>
          <a:sy n="67" d="100"/>
        </p:scale>
        <p:origin x="712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6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B0124-2F64-5945-A12B-7B81DB5CC1EF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3B46A-D643-0A49-93D2-6742FCA040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5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FF770-6D47-46F0-BB69-1839F0F01AF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52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1990s</a:t>
            </a:r>
          </a:p>
          <a:p>
            <a:r>
              <a:rPr lang="en-US" dirty="0"/>
              <a:t>Emergence</a:t>
            </a:r>
            <a:r>
              <a:rPr lang="en-US" baseline="0" dirty="0"/>
              <a:t> of prevention science that focuses on issues beyond physical health (mental health issues)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4D193-694B-485E-8DE6-F41FFC022C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20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1990s</a:t>
            </a:r>
          </a:p>
          <a:p>
            <a:r>
              <a:rPr lang="en-US" dirty="0"/>
              <a:t>Emergence</a:t>
            </a:r>
            <a:r>
              <a:rPr lang="en-US" baseline="0" dirty="0"/>
              <a:t> of prevention science that focuses on issues beyond physical health (mental health issues)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4D193-694B-485E-8DE6-F41FFC022C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85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3B46A-D643-0A49-93D2-6742FCA0402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11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1990s</a:t>
            </a:r>
          </a:p>
          <a:p>
            <a:r>
              <a:rPr lang="en-US" dirty="0"/>
              <a:t>Emergence</a:t>
            </a:r>
            <a:r>
              <a:rPr lang="en-US" baseline="0" dirty="0"/>
              <a:t> of prevention science that focuses on issues beyond physical health (mental health issues)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4D193-694B-485E-8DE6-F41FFC022C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2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-1"/>
            <a:ext cx="9144000" cy="68580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/>
          <a:srcRect l="4026" r="3467"/>
          <a:stretch/>
        </p:blipFill>
        <p:spPr>
          <a:xfrm>
            <a:off x="0" y="-1"/>
            <a:ext cx="9144000" cy="456276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968751" y="0"/>
            <a:ext cx="5175250" cy="435774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>
                  <a:alpha val="0"/>
                </a:srgbClr>
              </a:gs>
            </a:gsLst>
            <a:lin ang="105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7076290" y="4557744"/>
            <a:ext cx="2067710" cy="2300257"/>
          </a:xfrm>
          <a:prstGeom prst="rect">
            <a:avLst/>
          </a:prstGeom>
          <a:solidFill>
            <a:srgbClr val="FFCC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4562765"/>
            <a:ext cx="7287491" cy="2295236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chemeClr val="bg1"/>
              </a:solidFill>
              <a:latin typeface="Calibri"/>
            </a:endParaRPr>
          </a:p>
          <a:p>
            <a:pPr algn="ctr" defTabSz="457200"/>
            <a:endParaRPr lang="en-US" dirty="0">
              <a:solidFill>
                <a:schemeClr val="bg1"/>
              </a:solidFill>
              <a:latin typeface="Calibri"/>
            </a:endParaRPr>
          </a:p>
          <a:p>
            <a:pPr algn="ctr" defTabSz="457200"/>
            <a:endParaRPr lang="en-US" sz="2400" dirty="0">
              <a:solidFill>
                <a:schemeClr val="bg1"/>
              </a:solidFill>
              <a:latin typeface="Calibri"/>
            </a:endParaRPr>
          </a:p>
          <a:p>
            <a:pPr algn="l" defTabSz="457200"/>
            <a:r>
              <a:rPr lang="en-US" sz="2400" dirty="0">
                <a:solidFill>
                  <a:schemeClr val="bg1"/>
                </a:solidFill>
                <a:latin typeface="Calibri"/>
              </a:rPr>
              <a:t>	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655121" y="-1"/>
            <a:ext cx="3488879" cy="4557746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Advances in Community Living:</a:t>
            </a:r>
          </a:p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A U.S. Model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48851" y="4600483"/>
            <a:ext cx="6283937" cy="1044589"/>
            <a:chOff x="148851" y="4600483"/>
            <a:chExt cx="6283937" cy="1044589"/>
          </a:xfrm>
        </p:grpSpPr>
        <p:sp>
          <p:nvSpPr>
            <p:cNvPr id="2" name="Rectangle 1"/>
            <p:cNvSpPr/>
            <p:nvPr userDrawn="1"/>
          </p:nvSpPr>
          <p:spPr>
            <a:xfrm>
              <a:off x="1356974" y="4600483"/>
              <a:ext cx="5075814" cy="1044589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2000" b="1" cap="none" spc="-150" baseline="0" dirty="0">
                  <a:latin typeface="Century Gothic" panose="020B0502020202020204" pitchFamily="34" charset="0"/>
                </a:rPr>
                <a:t>Global Resource Center on Inclusive Education</a:t>
              </a:r>
            </a:p>
            <a:p>
              <a:pPr algn="l"/>
              <a:r>
                <a:rPr lang="en-US" sz="1800" cap="none" spc="-150" baseline="0" dirty="0">
                  <a:latin typeface="Century Gothic" panose="020B0502020202020204" pitchFamily="34" charset="0"/>
                </a:rPr>
                <a:t>University of </a:t>
              </a:r>
              <a:r>
                <a:rPr lang="en-US" sz="1600" cap="none" spc="-150" baseline="0" dirty="0">
                  <a:latin typeface="Century Gothic" panose="020B0502020202020204" pitchFamily="34" charset="0"/>
                </a:rPr>
                <a:t>Minnesota</a:t>
              </a:r>
              <a:endParaRPr lang="en-US" sz="2000" cap="none" spc="-150" baseline="0" dirty="0">
                <a:latin typeface="Century Gothic" panose="020B0502020202020204" pitchFamily="34" charset="0"/>
              </a:endParaRPr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148851" y="4600483"/>
              <a:ext cx="15310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Copperplate Gothic Bold" panose="020E0705020206020404" pitchFamily="34" charset="0"/>
                </a:rPr>
                <a:t>GRC</a:t>
              </a:r>
              <a:endParaRPr lang="en-US" sz="1600" dirty="0">
                <a:solidFill>
                  <a:schemeClr val="bg1"/>
                </a:solidFill>
                <a:latin typeface="Copperplate Gothic Bold" panose="020E07050202060204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79392" y="6444818"/>
            <a:ext cx="1616364" cy="207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52816" y="4912747"/>
            <a:ext cx="1003417" cy="118106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62930" y="11453403"/>
            <a:ext cx="5052291" cy="46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Rectangle 23"/>
          <p:cNvSpPr>
            <a:spLocks noChangeArrowheads="1"/>
          </p:cNvSpPr>
          <p:nvPr userDrawn="1"/>
        </p:nvSpPr>
        <p:spPr bwMode="auto">
          <a:xfrm>
            <a:off x="1" y="246953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69724" y="5616122"/>
            <a:ext cx="2970793" cy="115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15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797" y="281358"/>
            <a:ext cx="7465734" cy="913178"/>
          </a:xfrm>
        </p:spPr>
        <p:txBody>
          <a:bodyPr/>
          <a:lstStyle>
            <a:lvl1pPr>
              <a:defRPr baseline="0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 marL="1143000" indent="-228600">
              <a:buSzPct val="60000"/>
              <a:buFont typeface="Wingdings" panose="05000000000000000000" pitchFamily="2" charset="2"/>
              <a:buChar char="v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28726" y="6328687"/>
            <a:ext cx="7932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Cooper Black" pitchFamily="18" charset="0"/>
              </a:rPr>
              <a:t>GRC</a:t>
            </a:r>
            <a:r>
              <a:rPr lang="en-US" sz="2400" baseline="0" dirty="0">
                <a:solidFill>
                  <a:schemeClr val="bg1"/>
                </a:solidFill>
                <a:latin typeface="Cooper Black" pitchFamily="18" charset="0"/>
              </a:rPr>
              <a:t> 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Global</a:t>
            </a:r>
            <a:r>
              <a:rPr lang="en-US" sz="2400" baseline="0" dirty="0">
                <a:solidFill>
                  <a:schemeClr val="bg1"/>
                </a:solidFill>
                <a:latin typeface="+mn-lt"/>
              </a:rPr>
              <a:t> Resource Center on Inclusive Education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4665" y="6282833"/>
            <a:ext cx="1307838" cy="50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1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82AE5-B0FF-42CB-A770-1CE8C133B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6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3999" cy="129418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812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rgbClr val="80000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743075"/>
            <a:ext cx="8229600" cy="388461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>
                <a:solidFill>
                  <a:schemeClr val="tx1"/>
                </a:solidFill>
                <a:latin typeface="Open Sans"/>
                <a:cs typeface="Open Sans"/>
              </a:defRPr>
            </a:lvl2pPr>
            <a:lvl3pPr>
              <a:defRPr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>
                <a:solidFill>
                  <a:schemeClr val="tx1"/>
                </a:solidFill>
                <a:latin typeface="Open Sans"/>
                <a:cs typeface="Open Sans"/>
              </a:defRPr>
            </a:lvl4pPr>
            <a:lvl5pPr>
              <a:defRPr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6827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9143999" cy="129418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222247" y="6236368"/>
            <a:ext cx="929105" cy="621632"/>
          </a:xfrm>
          <a:prstGeom prst="rect">
            <a:avLst/>
          </a:prstGeom>
          <a:solidFill>
            <a:srgbClr val="FFCC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319315" y="986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57200" y="6401803"/>
            <a:ext cx="3657600" cy="37986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19315" y="148479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313706" y="6366714"/>
            <a:ext cx="581195" cy="40933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2286000" y="295194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Cooper Black" pitchFamily="18" charset="0"/>
              </a:rPr>
              <a:t>GRC</a:t>
            </a:r>
            <a:r>
              <a:rPr lang="en-US" sz="2400" baseline="0" dirty="0">
                <a:solidFill>
                  <a:schemeClr val="bg1"/>
                </a:solidFill>
                <a:latin typeface="Cooper Black" pitchFamily="18" charset="0"/>
              </a:rPr>
              <a:t>  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Global</a:t>
            </a:r>
            <a:r>
              <a:rPr lang="en-US" sz="1800" baseline="0" dirty="0">
                <a:solidFill>
                  <a:schemeClr val="bg1"/>
                </a:solidFill>
                <a:latin typeface="+mn-lt"/>
              </a:rPr>
              <a:t> Resource Center on Inclusive Education      </a:t>
            </a:r>
            <a:r>
              <a:rPr lang="en-US" sz="3200" baseline="0" dirty="0">
                <a:solidFill>
                  <a:schemeClr val="bg1"/>
                </a:solidFill>
                <a:latin typeface="+mn-lt"/>
              </a:rPr>
              <a:t>ICI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236368"/>
            <a:ext cx="8222247" cy="621632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435014" y="6305329"/>
            <a:ext cx="404186" cy="49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6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4" r:id="rId2"/>
    <p:sldLayoutId id="2147483681" r:id="rId3"/>
    <p:sldLayoutId id="2147483682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F3F59"/>
          </a:solidFill>
          <a:latin typeface="Open Sans bold"/>
          <a:ea typeface="+mj-ea"/>
          <a:cs typeface="Open Sans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Open Sans"/>
          <a:ea typeface="+mn-ea"/>
          <a:cs typeface="Open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Open Sans"/>
          <a:ea typeface="+mn-ea"/>
          <a:cs typeface="Open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Open Sans"/>
          <a:ea typeface="+mn-ea"/>
          <a:cs typeface="Open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Open Sans"/>
          <a:ea typeface="+mn-ea"/>
          <a:cs typeface="Open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Open Sans"/>
          <a:ea typeface="+mn-ea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57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HCBS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States use flexible Medicaid HCBS Waiver program to fund expansion of community services received federal matching dollars;</a:t>
            </a:r>
          </a:p>
          <a:p>
            <a:r>
              <a:rPr lang="en-US" dirty="0"/>
              <a:t> HCBS Waiver has become the primary funding source for promoting long-term services and supports for people with IDD.</a:t>
            </a:r>
          </a:p>
          <a:p>
            <a:r>
              <a:rPr lang="en-US" dirty="0"/>
              <a:t>In FY 2015, federal–state spending for the HCBS Waiver program reached over $45.1 billion and constituted almost half of total funding across the nation that year (Braddock et al., 2011).</a:t>
            </a:r>
            <a:br>
              <a:rPr lang="en-US" dirty="0"/>
            </a:b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2707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HCBS Recipients &amp; Costs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7918" y="1379552"/>
            <a:ext cx="6643900" cy="480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05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U.S. Living Arrangement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6765758" cy="45735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Wide variety of community Living options for adults with IDD in the U.S.</a:t>
            </a:r>
          </a:p>
          <a:p>
            <a:pPr lvl="1"/>
            <a:r>
              <a:rPr lang="en-US" dirty="0"/>
              <a:t>Living with Family</a:t>
            </a:r>
          </a:p>
          <a:p>
            <a:pPr lvl="1"/>
            <a:r>
              <a:rPr lang="en-US" dirty="0"/>
              <a:t>Community living Residence (Group Home)</a:t>
            </a:r>
          </a:p>
          <a:p>
            <a:pPr lvl="1"/>
            <a:r>
              <a:rPr lang="en-US" dirty="0"/>
              <a:t>Alternate Family Living/Foster Care</a:t>
            </a:r>
          </a:p>
          <a:p>
            <a:pPr lvl="1"/>
            <a:r>
              <a:rPr lang="en-US" dirty="0"/>
              <a:t>Semi-Independent Living</a:t>
            </a:r>
          </a:p>
          <a:p>
            <a:pPr lvl="1"/>
            <a:r>
              <a:rPr lang="en-US" dirty="0"/>
              <a:t>Independent Living (Rental)</a:t>
            </a:r>
          </a:p>
          <a:p>
            <a:pPr lvl="1"/>
            <a:r>
              <a:rPr lang="en-US" dirty="0"/>
              <a:t>Independent Living (Home Ownership)</a:t>
            </a:r>
          </a:p>
          <a:p>
            <a:pPr lvl="1"/>
            <a:r>
              <a:rPr lang="en-US" dirty="0"/>
              <a:t>Self-directed supports</a:t>
            </a:r>
          </a:p>
        </p:txBody>
      </p:sp>
      <p:pic>
        <p:nvPicPr>
          <p:cNvPr id="5" name="Picture 4" descr="aging-FI"/>
          <p:cNvPicPr>
            <a:picLocks noChangeAspect="1" noChangeArrowheads="1"/>
          </p:cNvPicPr>
          <p:nvPr/>
        </p:nvPicPr>
        <p:blipFill>
          <a:blip r:embed="rId3" cstate="print"/>
          <a:srcRect b="3798"/>
          <a:stretch>
            <a:fillRect/>
          </a:stretch>
        </p:blipFill>
        <p:spPr bwMode="auto">
          <a:xfrm>
            <a:off x="7427934" y="1275942"/>
            <a:ext cx="1716066" cy="495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5017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Self-Directed Support Programs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9315" y="1484791"/>
            <a:ext cx="5721267" cy="437057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Support funding for person with disabilities has typically gone directly to provider organization</a:t>
            </a:r>
          </a:p>
          <a:p>
            <a:pPr lvl="1"/>
            <a:r>
              <a:rPr lang="en-US" dirty="0"/>
              <a:t>Provider controls </a:t>
            </a:r>
            <a:r>
              <a:rPr lang="en-US" b="1" i="1" dirty="0"/>
              <a:t>how</a:t>
            </a:r>
            <a:r>
              <a:rPr lang="en-US" dirty="0"/>
              <a:t> support funding is spent</a:t>
            </a:r>
          </a:p>
          <a:p>
            <a:pPr lvl="1"/>
            <a:r>
              <a:rPr lang="en-US" dirty="0"/>
              <a:t>Person with disability has no responsibility for managing funding, but also no control over it</a:t>
            </a:r>
          </a:p>
          <a:p>
            <a:pPr lvl="1"/>
            <a:r>
              <a:rPr lang="en-US" dirty="0"/>
              <a:t>Can result in a provider not using funding in manner that supports person with disability to live the life they want to lead.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36" y="1283710"/>
            <a:ext cx="2632364" cy="34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85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Self-Directed Support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315" y="1484791"/>
            <a:ext cx="6663376" cy="452596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Self-Directed Supports</a:t>
            </a:r>
            <a:r>
              <a:rPr lang="en-US" dirty="0"/>
              <a:t>: Relatively new program intended to provide persons with disabilities with:</a:t>
            </a:r>
          </a:p>
          <a:p>
            <a:pPr lvl="1"/>
            <a:r>
              <a:rPr lang="en-US" dirty="0"/>
              <a:t>Flexibility in how their support funding is spent</a:t>
            </a:r>
          </a:p>
          <a:p>
            <a:pPr lvl="1"/>
            <a:r>
              <a:rPr lang="en-US" dirty="0"/>
              <a:t>Greater self-determination and control over these funds</a:t>
            </a:r>
          </a:p>
          <a:p>
            <a:pPr lvl="1"/>
            <a:r>
              <a:rPr lang="en-US" dirty="0"/>
              <a:t>Ability to use funding to receive supports that help them achieve their personal goals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526" y="1292080"/>
            <a:ext cx="2469474" cy="228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67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Self-Directed Support Programs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9316" y="1484791"/>
            <a:ext cx="5942940" cy="4370577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Financial: </a:t>
            </a:r>
            <a:r>
              <a:rPr lang="en-US" dirty="0"/>
              <a:t>Family or NGO serves as “fiscal intermediary” for person with disability making sure services/supports are paid </a:t>
            </a:r>
          </a:p>
          <a:p>
            <a:r>
              <a:rPr lang="en-US" b="1" dirty="0"/>
              <a:t>Managing Supports</a:t>
            </a:r>
            <a:r>
              <a:rPr lang="en-US" dirty="0"/>
              <a:t>: Person with disability, with help if needed, manages their own services and supports deciding:</a:t>
            </a:r>
          </a:p>
          <a:p>
            <a:pPr lvl="1"/>
            <a:r>
              <a:rPr lang="en-US" i="1" dirty="0"/>
              <a:t>What</a:t>
            </a:r>
            <a:r>
              <a:rPr lang="en-US" dirty="0"/>
              <a:t> supports they need</a:t>
            </a:r>
          </a:p>
          <a:p>
            <a:pPr lvl="1"/>
            <a:r>
              <a:rPr lang="en-US" i="1" dirty="0"/>
              <a:t>Who</a:t>
            </a:r>
            <a:r>
              <a:rPr lang="en-US" dirty="0"/>
              <a:t> to hire to provide these supports</a:t>
            </a:r>
          </a:p>
          <a:p>
            <a:pPr lvl="1"/>
            <a:r>
              <a:rPr lang="en-US" dirty="0"/>
              <a:t>If supports are meeting their needs (can fire a support organization)</a:t>
            </a:r>
          </a:p>
          <a:p>
            <a:pPr lvl="1"/>
            <a:r>
              <a:rPr lang="en-US" i="1" dirty="0"/>
              <a:t>When</a:t>
            </a:r>
            <a:r>
              <a:rPr lang="en-US" dirty="0"/>
              <a:t> to change supports or support providers</a:t>
            </a:r>
          </a:p>
          <a:p>
            <a:r>
              <a:rPr lang="en-US" b="1" dirty="0"/>
              <a:t>Choice &amp; Control: </a:t>
            </a:r>
            <a:r>
              <a:rPr lang="en-US" dirty="0"/>
              <a:t>Theoretically provides persons with a disability with almost total control over their supports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873" y="1281545"/>
            <a:ext cx="3004127" cy="225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85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99794" y="1614254"/>
            <a:ext cx="7944413" cy="4356413"/>
            <a:chOff x="599794" y="1233254"/>
            <a:chExt cx="7944413" cy="4356413"/>
          </a:xfrm>
        </p:grpSpPr>
        <p:sp>
          <p:nvSpPr>
            <p:cNvPr id="11" name="TextBox 10"/>
            <p:cNvSpPr txBox="1"/>
            <p:nvPr/>
          </p:nvSpPr>
          <p:spPr>
            <a:xfrm>
              <a:off x="2516863" y="2590318"/>
              <a:ext cx="3978066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3">
                      <a:lumMod val="50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NQF FRAMEWORK FOR HOME &amp; COMMUNITY BASED SERVICES</a:t>
              </a:r>
            </a:p>
            <a:p>
              <a:pPr algn="ctr"/>
              <a:r>
                <a:rPr lang="en-US" sz="2000" b="1" dirty="0">
                  <a:solidFill>
                    <a:schemeClr val="accent3">
                      <a:lumMod val="50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OUTCOME MEASUREMENT</a:t>
              </a:r>
            </a:p>
            <a:p>
              <a:pPr algn="ctr"/>
              <a:endParaRPr lang="en-US" sz="1600" b="1" dirty="0">
                <a:solidFill>
                  <a:schemeClr val="accent3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US" sz="1400" b="1" dirty="0">
                  <a:solidFill>
                    <a:schemeClr val="accent3">
                      <a:lumMod val="50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11 Domains</a:t>
              </a:r>
            </a:p>
            <a:p>
              <a:pPr algn="ctr"/>
              <a:r>
                <a:rPr lang="en-US" sz="1400" b="1" dirty="0">
                  <a:solidFill>
                    <a:schemeClr val="accent3">
                      <a:lumMod val="50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2-7 Subdomains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792985" y="1233254"/>
              <a:ext cx="1493081" cy="798678"/>
              <a:chOff x="4736238" y="-235844"/>
              <a:chExt cx="1990774" cy="1064904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4736238" y="-235844"/>
                <a:ext cx="1990774" cy="1064904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Rounded Rectangle 4"/>
              <p:cNvSpPr txBox="1"/>
              <p:nvPr/>
            </p:nvSpPr>
            <p:spPr>
              <a:xfrm>
                <a:off x="4788222" y="-183860"/>
                <a:ext cx="1886806" cy="96093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1435" tIns="51435" rIns="51435" bIns="51435" numCol="1" spcCol="1270" anchor="ctr" anchorCtr="0">
                <a:noAutofit/>
              </a:bodyPr>
              <a:lstStyle/>
              <a:p>
                <a:pPr algn="ctr" defTabSz="6000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50" dirty="0"/>
                  <a:t>Choice and Control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5467309" y="1406312"/>
              <a:ext cx="1493081" cy="798678"/>
              <a:chOff x="6978328" y="182788"/>
              <a:chExt cx="1990774" cy="1064904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6978328" y="182788"/>
                <a:ext cx="1990774" cy="1064904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998175"/>
                  <a:satOff val="-1545"/>
                  <a:lumOff val="0"/>
                  <a:alphaOff val="0"/>
                </a:schemeClr>
              </a:fillRef>
              <a:effectRef idx="0">
                <a:schemeClr val="accent5">
                  <a:hueOff val="-998175"/>
                  <a:satOff val="-1545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Rounded Rectangle 6"/>
              <p:cNvSpPr txBox="1"/>
              <p:nvPr/>
            </p:nvSpPr>
            <p:spPr>
              <a:xfrm>
                <a:off x="7030312" y="234772"/>
                <a:ext cx="1886806" cy="96093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1435" tIns="51435" rIns="51435" bIns="51435" numCol="1" spcCol="1270" anchor="ctr" anchorCtr="0">
                <a:noAutofit/>
              </a:bodyPr>
              <a:lstStyle/>
              <a:p>
                <a:pPr algn="ctr" defTabSz="6000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50" dirty="0"/>
                  <a:t>Human and Legal Rights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987642" y="2248576"/>
              <a:ext cx="1493081" cy="798678"/>
              <a:chOff x="9005438" y="1305807"/>
              <a:chExt cx="1990774" cy="1064904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9005438" y="1305807"/>
                <a:ext cx="1990774" cy="1064904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1996349"/>
                  <a:satOff val="-3091"/>
                  <a:lumOff val="0"/>
                  <a:alphaOff val="0"/>
                </a:schemeClr>
              </a:fillRef>
              <a:effectRef idx="0">
                <a:schemeClr val="accent5">
                  <a:hueOff val="-1996349"/>
                  <a:satOff val="-3091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Rounded Rectangle 8"/>
              <p:cNvSpPr txBox="1"/>
              <p:nvPr/>
            </p:nvSpPr>
            <p:spPr>
              <a:xfrm>
                <a:off x="9057422" y="1357791"/>
                <a:ext cx="1886806" cy="96093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1435" tIns="51435" rIns="51435" bIns="51435" numCol="1" spcCol="1270" anchor="ctr" anchorCtr="0">
                <a:noAutofit/>
              </a:bodyPr>
              <a:lstStyle/>
              <a:p>
                <a:pPr algn="ctr" defTabSz="6000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50" dirty="0"/>
                  <a:t>Community Inclusion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7051126" y="3351689"/>
              <a:ext cx="1493081" cy="798678"/>
              <a:chOff x="9090083" y="2776624"/>
              <a:chExt cx="1990774" cy="1064904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9090083" y="2776624"/>
                <a:ext cx="1990774" cy="1064904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2994524"/>
                  <a:satOff val="-4636"/>
                  <a:lumOff val="0"/>
                  <a:alphaOff val="0"/>
                </a:schemeClr>
              </a:fillRef>
              <a:effectRef idx="0">
                <a:schemeClr val="accent5">
                  <a:hueOff val="-2994524"/>
                  <a:satOff val="-4636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Rounded Rectangle 10"/>
              <p:cNvSpPr txBox="1"/>
              <p:nvPr/>
            </p:nvSpPr>
            <p:spPr>
              <a:xfrm>
                <a:off x="9142067" y="2828608"/>
                <a:ext cx="1886806" cy="96093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1435" tIns="51435" rIns="51435" bIns="51435" numCol="1" spcCol="1270" anchor="ctr" anchorCtr="0">
                <a:noAutofit/>
              </a:bodyPr>
              <a:lstStyle/>
              <a:p>
                <a:pPr algn="ctr" defTabSz="6000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50" dirty="0"/>
                  <a:t>Holistic Health and Functioning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683299" y="4365445"/>
              <a:ext cx="1493081" cy="798678"/>
              <a:chOff x="8599647" y="4128299"/>
              <a:chExt cx="1990774" cy="1064904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8599647" y="4128299"/>
                <a:ext cx="1990774" cy="1064904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3992698"/>
                  <a:satOff val="-6182"/>
                  <a:lumOff val="0"/>
                  <a:alphaOff val="0"/>
                </a:schemeClr>
              </a:fillRef>
              <a:effectRef idx="0">
                <a:schemeClr val="accent5">
                  <a:hueOff val="-3992698"/>
                  <a:satOff val="-6182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Rounded Rectangle 12"/>
              <p:cNvSpPr txBox="1"/>
              <p:nvPr/>
            </p:nvSpPr>
            <p:spPr>
              <a:xfrm>
                <a:off x="8651631" y="4180283"/>
                <a:ext cx="1886806" cy="96093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1435" tIns="51435" rIns="51435" bIns="51435" numCol="1" spcCol="1270" anchor="ctr" anchorCtr="0">
                <a:noAutofit/>
              </a:bodyPr>
              <a:lstStyle/>
              <a:p>
                <a:pPr algn="ctr" defTabSz="6000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50" dirty="0"/>
                  <a:t>Workforce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856266" y="4790989"/>
              <a:ext cx="1493081" cy="798678"/>
              <a:chOff x="6111483" y="4930352"/>
              <a:chExt cx="1990774" cy="1064904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6111483" y="4930352"/>
                <a:ext cx="1990774" cy="1064904"/>
              </a:xfrm>
              <a:prstGeom prst="roundRect">
                <a:avLst/>
              </a:prstGeom>
              <a:solidFill>
                <a:srgbClr val="0F3F59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4990872"/>
                  <a:satOff val="-7727"/>
                  <a:lumOff val="0"/>
                  <a:alphaOff val="0"/>
                </a:schemeClr>
              </a:fillRef>
              <a:effectRef idx="0">
                <a:schemeClr val="accent5">
                  <a:hueOff val="-4990872"/>
                  <a:satOff val="-7727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Rounded Rectangle 14"/>
              <p:cNvSpPr txBox="1"/>
              <p:nvPr/>
            </p:nvSpPr>
            <p:spPr>
              <a:xfrm>
                <a:off x="6181394" y="4964407"/>
                <a:ext cx="1886803" cy="96093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1435" tIns="51435" rIns="51435" bIns="51435" numCol="1" spcCol="1270" anchor="ctr" anchorCtr="0">
                <a:noAutofit/>
              </a:bodyPr>
              <a:lstStyle/>
              <a:p>
                <a:pPr algn="ctr" defTabSz="6000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50" dirty="0"/>
                  <a:t>Caregiver Support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677729" y="4790989"/>
              <a:ext cx="1493081" cy="798678"/>
              <a:chOff x="3253441" y="4930303"/>
              <a:chExt cx="1990774" cy="1064904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3253441" y="4930303"/>
                <a:ext cx="1990774" cy="1064904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5989047"/>
                  <a:satOff val="-9272"/>
                  <a:lumOff val="0"/>
                  <a:alphaOff val="0"/>
                </a:schemeClr>
              </a:fillRef>
              <a:effectRef idx="0">
                <a:schemeClr val="accent5">
                  <a:hueOff val="-5989047"/>
                  <a:satOff val="-9272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Rounded Rectangle 16"/>
              <p:cNvSpPr txBox="1"/>
              <p:nvPr/>
            </p:nvSpPr>
            <p:spPr>
              <a:xfrm>
                <a:off x="3305425" y="4982287"/>
                <a:ext cx="1886806" cy="96093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1435" tIns="51435" rIns="51435" bIns="51435" numCol="1" spcCol="1270" anchor="ctr" anchorCtr="0">
                <a:noAutofit/>
              </a:bodyPr>
              <a:lstStyle/>
              <a:p>
                <a:pPr algn="ctr" defTabSz="6000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50" dirty="0"/>
                  <a:t>Person-Centered Service Planning and Coordination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062770" y="4365438"/>
              <a:ext cx="1493081" cy="798678"/>
              <a:chOff x="1105609" y="4128290"/>
              <a:chExt cx="1990774" cy="1064904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1105609" y="4128290"/>
                <a:ext cx="1990774" cy="1064904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6987221"/>
                  <a:satOff val="-10818"/>
                  <a:lumOff val="0"/>
                  <a:alphaOff val="0"/>
                </a:schemeClr>
              </a:fillRef>
              <a:effectRef idx="0">
                <a:schemeClr val="accent5">
                  <a:hueOff val="-6987221"/>
                  <a:satOff val="-10818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Rounded Rectangle 18"/>
              <p:cNvSpPr txBox="1"/>
              <p:nvPr/>
            </p:nvSpPr>
            <p:spPr>
              <a:xfrm>
                <a:off x="1157593" y="4180274"/>
                <a:ext cx="1886806" cy="96093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1435" tIns="51435" rIns="51435" bIns="51435" numCol="1" spcCol="1270" anchor="ctr" anchorCtr="0">
                <a:noAutofit/>
              </a:bodyPr>
              <a:lstStyle/>
              <a:p>
                <a:pPr algn="ctr" defTabSz="6000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50" dirty="0"/>
                  <a:t>Service Delivery &amp; Effectiveness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99794" y="3351692"/>
              <a:ext cx="1493081" cy="798678"/>
              <a:chOff x="488307" y="2776629"/>
              <a:chExt cx="1990774" cy="1064904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488307" y="2776629"/>
                <a:ext cx="1990774" cy="1064904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7985396"/>
                  <a:satOff val="-12363"/>
                  <a:lumOff val="0"/>
                  <a:alphaOff val="0"/>
                </a:schemeClr>
              </a:fillRef>
              <a:effectRef idx="0">
                <a:schemeClr val="accent5">
                  <a:hueOff val="-7985396"/>
                  <a:satOff val="-12363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Rounded Rectangle 20"/>
              <p:cNvSpPr txBox="1"/>
              <p:nvPr/>
            </p:nvSpPr>
            <p:spPr>
              <a:xfrm>
                <a:off x="540291" y="2828613"/>
                <a:ext cx="1886806" cy="96093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1435" tIns="51435" rIns="51435" bIns="51435" numCol="1" spcCol="1270" anchor="ctr" anchorCtr="0">
                <a:noAutofit/>
              </a:bodyPr>
              <a:lstStyle/>
              <a:p>
                <a:pPr algn="ctr" defTabSz="6000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50" dirty="0"/>
                  <a:t>Equity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758392" y="2248571"/>
              <a:ext cx="1493081" cy="798678"/>
              <a:chOff x="699772" y="1305801"/>
              <a:chExt cx="1990774" cy="1064904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699772" y="1305801"/>
                <a:ext cx="1990774" cy="1064904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8983570"/>
                  <a:satOff val="-13909"/>
                  <a:lumOff val="0"/>
                  <a:alphaOff val="0"/>
                </a:schemeClr>
              </a:fillRef>
              <a:effectRef idx="0">
                <a:schemeClr val="accent5">
                  <a:hueOff val="-8983570"/>
                  <a:satOff val="-13909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Rounded Rectangle 22"/>
              <p:cNvSpPr txBox="1"/>
              <p:nvPr/>
            </p:nvSpPr>
            <p:spPr>
              <a:xfrm>
                <a:off x="751756" y="1357785"/>
                <a:ext cx="1886806" cy="96093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1435" tIns="51435" rIns="51435" bIns="51435" numCol="1" spcCol="1270" anchor="ctr" anchorCtr="0">
                <a:noAutofit/>
              </a:bodyPr>
              <a:lstStyle/>
              <a:p>
                <a:pPr algn="ctr" defTabSz="6000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50" dirty="0"/>
                  <a:t>System Performance &amp; Accountability 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118661" y="1406325"/>
              <a:ext cx="1493081" cy="798678"/>
              <a:chOff x="2513463" y="182806"/>
              <a:chExt cx="1990774" cy="1064904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2513463" y="182806"/>
                <a:ext cx="1990774" cy="1064904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9981745"/>
                  <a:satOff val="-15454"/>
                  <a:lumOff val="0"/>
                  <a:alphaOff val="0"/>
                </a:schemeClr>
              </a:fillRef>
              <a:effectRef idx="0">
                <a:schemeClr val="accent5">
                  <a:hueOff val="-9981745"/>
                  <a:satOff val="-15454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Rounded Rectangle 24"/>
              <p:cNvSpPr txBox="1"/>
              <p:nvPr/>
            </p:nvSpPr>
            <p:spPr>
              <a:xfrm>
                <a:off x="2565447" y="234790"/>
                <a:ext cx="1886806" cy="96093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1435" tIns="51435" rIns="51435" bIns="51435" numCol="1" spcCol="1270" anchor="ctr" anchorCtr="0">
                <a:noAutofit/>
              </a:bodyPr>
              <a:lstStyle/>
              <a:p>
                <a:pPr algn="ctr" defTabSz="6000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/>
                  <a:t>Consumer Leadership in System Development </a:t>
                </a: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2729" y="274638"/>
            <a:ext cx="8364071" cy="838124"/>
          </a:xfrm>
        </p:spPr>
        <p:txBody>
          <a:bodyPr>
            <a:normAutofit/>
          </a:bodyPr>
          <a:lstStyle/>
          <a:p>
            <a:r>
              <a:rPr lang="en-US" sz="3200" dirty="0"/>
              <a:t>National Quality Forum Updates</a:t>
            </a:r>
          </a:p>
        </p:txBody>
      </p:sp>
    </p:spTree>
    <p:extLst>
      <p:ext uri="{BB962C8B-B14F-4D97-AF65-F5344CB8AC3E}">
        <p14:creationId xmlns:p14="http://schemas.microsoft.com/office/powerpoint/2010/main" val="2695542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of Community Living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9316" y="1495336"/>
            <a:ext cx="5926938" cy="437057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Overall people with disabilities </a:t>
            </a:r>
            <a:r>
              <a:rPr lang="en-US" b="1" i="1" dirty="0"/>
              <a:t>of all levels of severity</a:t>
            </a:r>
            <a:r>
              <a:rPr lang="en-US" dirty="0"/>
              <a:t> living in the community in homes that serve small numbers of individuals are more included into the community facilitating greater access to:</a:t>
            </a:r>
          </a:p>
          <a:p>
            <a:pPr lvl="1"/>
            <a:r>
              <a:rPr lang="en-US" dirty="0"/>
              <a:t>friends</a:t>
            </a:r>
          </a:p>
          <a:p>
            <a:pPr lvl="1"/>
            <a:r>
              <a:rPr lang="en-US" dirty="0"/>
              <a:t>family</a:t>
            </a:r>
          </a:p>
          <a:p>
            <a:pPr lvl="1"/>
            <a:r>
              <a:rPr lang="en-US" dirty="0"/>
              <a:t>employment in typical businesses, and </a:t>
            </a:r>
          </a:p>
          <a:p>
            <a:pPr lvl="1"/>
            <a:r>
              <a:rPr lang="en-US" dirty="0"/>
              <a:t>participation in local affairs and activities</a:t>
            </a:r>
          </a:p>
          <a:p>
            <a:pPr lvl="1"/>
            <a:r>
              <a:rPr lang="en-US" dirty="0"/>
              <a:t>self-determination (including making choices and decisions)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176" y="1495336"/>
            <a:ext cx="2767824" cy="34079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7694" y="5676179"/>
            <a:ext cx="69223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Moseley, Walker, </a:t>
            </a:r>
            <a:r>
              <a:rPr lang="en-US" sz="1600" dirty="0" err="1"/>
              <a:t>Cichocki</a:t>
            </a:r>
            <a:r>
              <a:rPr lang="en-US" sz="1600" dirty="0"/>
              <a:t>, </a:t>
            </a:r>
            <a:r>
              <a:rPr lang="en-US" sz="1600" dirty="0" err="1"/>
              <a:t>Ticha</a:t>
            </a:r>
            <a:r>
              <a:rPr lang="en-US" sz="1600" dirty="0"/>
              <a:t>, Taylor, &amp; Sowers (2015) </a:t>
            </a:r>
          </a:p>
        </p:txBody>
      </p:sp>
    </p:spTree>
    <p:extLst>
      <p:ext uri="{BB962C8B-B14F-4D97-AF65-F5344CB8AC3E}">
        <p14:creationId xmlns:p14="http://schemas.microsoft.com/office/powerpoint/2010/main" val="2031113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University of </a:t>
            </a:r>
            <a:r>
              <a:rPr lang="en-US" dirty="0"/>
              <a:t>Minnesota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Institute on Community Integration –ICI</a:t>
            </a:r>
          </a:p>
          <a:p>
            <a:pPr marL="0" indent="0">
              <a:buNone/>
            </a:pPr>
            <a:r>
              <a:rPr lang="en-US" dirty="0"/>
              <a:t>Global Resource Center on Inclusive Education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Brian Abery, Ph.D.</a:t>
            </a:r>
          </a:p>
          <a:p>
            <a:pPr marL="0" indent="0">
              <a:buNone/>
            </a:pPr>
            <a:r>
              <a:rPr lang="en-US" dirty="0"/>
              <a:t>    E-mail: abery001@umn.edu</a:t>
            </a:r>
          </a:p>
          <a:p>
            <a:r>
              <a:rPr lang="en-US" dirty="0"/>
              <a:t>Renáta Tichá, Ph.D.</a:t>
            </a:r>
          </a:p>
          <a:p>
            <a:pPr marL="0" indent="0">
              <a:buNone/>
            </a:pPr>
            <a:r>
              <a:rPr lang="en-US" dirty="0"/>
              <a:t>    E-mail: tich0018@umn.edu</a:t>
            </a:r>
          </a:p>
        </p:txBody>
      </p:sp>
    </p:spTree>
    <p:extLst>
      <p:ext uri="{BB962C8B-B14F-4D97-AF65-F5344CB8AC3E}">
        <p14:creationId xmlns:p14="http://schemas.microsoft.com/office/powerpoint/2010/main" val="2099140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7" y="0"/>
            <a:ext cx="8547222" cy="120315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800000"/>
                </a:solidFill>
              </a:rPr>
              <a:t>What is Community Living?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830" y="1643146"/>
            <a:ext cx="6654986" cy="416243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Living </a:t>
            </a:r>
            <a:r>
              <a:rPr lang="en-US" b="1" i="1" dirty="0"/>
              <a:t>and</a:t>
            </a:r>
            <a:r>
              <a:rPr lang="en-US" dirty="0"/>
              <a:t> being included in the community</a:t>
            </a:r>
          </a:p>
          <a:p>
            <a:r>
              <a:rPr lang="en-US" dirty="0"/>
              <a:t>Goes beyond physical presence</a:t>
            </a:r>
          </a:p>
          <a:p>
            <a:pPr lvl="1"/>
            <a:r>
              <a:rPr lang="en-US" dirty="0"/>
              <a:t>Living with needed supports in the most inclusive  setting possible with opportunities for:</a:t>
            </a:r>
          </a:p>
          <a:p>
            <a:pPr lvl="2"/>
            <a:r>
              <a:rPr lang="en-US" dirty="0"/>
              <a:t>Making friends</a:t>
            </a:r>
          </a:p>
          <a:p>
            <a:pPr lvl="2"/>
            <a:r>
              <a:rPr lang="en-US" dirty="0"/>
              <a:t>Engaging in daily activities in and outside of the home</a:t>
            </a:r>
          </a:p>
          <a:p>
            <a:pPr lvl="2"/>
            <a:r>
              <a:rPr lang="en-US" dirty="0"/>
              <a:t>Employment and other meaningful activities (including leisure and advocacy activities)</a:t>
            </a:r>
          </a:p>
          <a:p>
            <a:pPr lvl="2"/>
            <a:r>
              <a:rPr lang="en-US" dirty="0"/>
              <a:t>Exercising one’s rights (e.g., making choices and decisions)</a:t>
            </a:r>
          </a:p>
          <a:p>
            <a:pPr lvl="1"/>
            <a:r>
              <a:rPr lang="en-US" dirty="0"/>
              <a:t>Feeling that you belong</a:t>
            </a:r>
          </a:p>
          <a:p>
            <a:pPr lvl="1"/>
            <a:r>
              <a:rPr lang="en-US" dirty="0"/>
              <a:t>Being </a:t>
            </a:r>
            <a:r>
              <a:rPr lang="en-US" b="1" i="1" dirty="0"/>
              <a:t>part</a:t>
            </a:r>
            <a:r>
              <a:rPr lang="en-US" dirty="0"/>
              <a:t> </a:t>
            </a:r>
            <a:r>
              <a:rPr lang="en-US" b="1" i="1" dirty="0"/>
              <a:t>of</a:t>
            </a:r>
            <a:r>
              <a:rPr lang="en-US" dirty="0"/>
              <a:t> rather than just living </a:t>
            </a:r>
            <a:r>
              <a:rPr lang="en-US" b="1" i="1" dirty="0"/>
              <a:t>in</a:t>
            </a:r>
            <a:r>
              <a:rPr lang="en-US" dirty="0"/>
              <a:t> the community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 descr="John_Lucy"/>
          <p:cNvPicPr>
            <a:picLocks noChangeAspect="1" noChangeArrowheads="1"/>
          </p:cNvPicPr>
          <p:nvPr/>
        </p:nvPicPr>
        <p:blipFill>
          <a:blip r:embed="rId2" cstate="print"/>
          <a:srcRect b="2531"/>
          <a:stretch>
            <a:fillRect/>
          </a:stretch>
        </p:blipFill>
        <p:spPr bwMode="auto">
          <a:xfrm>
            <a:off x="7456880" y="1291590"/>
            <a:ext cx="1687120" cy="499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1223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 Service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1900-1990: Medical Model</a:t>
            </a:r>
          </a:p>
          <a:p>
            <a:pPr lvl="1"/>
            <a:r>
              <a:rPr lang="en-US" sz="2400" dirty="0"/>
              <a:t>Disability as defect</a:t>
            </a:r>
          </a:p>
          <a:p>
            <a:pPr lvl="1"/>
            <a:r>
              <a:rPr lang="en-US" sz="2400" dirty="0"/>
              <a:t>Disability exists within the person</a:t>
            </a:r>
          </a:p>
          <a:p>
            <a:pPr lvl="1"/>
            <a:r>
              <a:rPr lang="en-US" sz="2400" dirty="0"/>
              <a:t>Focus on minimizing/removal</a:t>
            </a:r>
          </a:p>
          <a:p>
            <a:r>
              <a:rPr lang="en-US" sz="2400" dirty="0"/>
              <a:t>Post 1990: Supports Framework</a:t>
            </a:r>
          </a:p>
          <a:p>
            <a:pPr lvl="1"/>
            <a:r>
              <a:rPr lang="en-US" sz="2400" dirty="0"/>
              <a:t>Disability as diversity</a:t>
            </a:r>
          </a:p>
          <a:p>
            <a:pPr lvl="1"/>
            <a:r>
              <a:rPr lang="en-US" sz="2400" dirty="0"/>
              <a:t>Disability results from person/environment interaction</a:t>
            </a:r>
          </a:p>
          <a:p>
            <a:pPr lvl="1"/>
            <a:r>
              <a:rPr lang="en-US" sz="2400" dirty="0"/>
              <a:t>Focus on supports rather than disability related challenges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991" y="1573618"/>
            <a:ext cx="2617244" cy="186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82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6400" y="228600"/>
            <a:ext cx="8356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solidFill>
                  <a:srgbClr val="800000"/>
                </a:solidFill>
                <a:latin typeface="+mn-lt"/>
                <a:cs typeface="Times New Roman" pitchFamily="18" charset="0"/>
              </a:rPr>
              <a:t>Current Support Framework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722426" y="1145148"/>
            <a:ext cx="3721531" cy="5098002"/>
            <a:chOff x="2722426" y="1559835"/>
            <a:chExt cx="3721531" cy="5098002"/>
          </a:xfrm>
        </p:grpSpPr>
        <p:sp>
          <p:nvSpPr>
            <p:cNvPr id="223236" name="AutoShape 4"/>
            <p:cNvSpPr>
              <a:spLocks noChangeArrowheads="1"/>
            </p:cNvSpPr>
            <p:nvPr/>
          </p:nvSpPr>
          <p:spPr bwMode="auto">
            <a:xfrm>
              <a:off x="2743200" y="2362200"/>
              <a:ext cx="3657600" cy="2743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37" name="Rectangle 5"/>
            <p:cNvSpPr>
              <a:spLocks noChangeArrowheads="1"/>
            </p:cNvSpPr>
            <p:nvPr/>
          </p:nvSpPr>
          <p:spPr bwMode="auto">
            <a:xfrm rot="3342921">
              <a:off x="4150380" y="3176304"/>
              <a:ext cx="3910045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rgbClr val="7030A0"/>
                  </a:solidFill>
                </a:rPr>
                <a:t>Environments</a:t>
              </a:r>
            </a:p>
            <a:p>
              <a:pPr algn="ctr" eaLnBrk="0" hangingPunct="0"/>
              <a:r>
                <a:rPr lang="en-US" sz="2000" b="1" dirty="0">
                  <a:solidFill>
                    <a:srgbClr val="7030A0"/>
                  </a:solidFill>
                </a:rPr>
                <a:t>Home   School/Work   Community </a:t>
              </a:r>
            </a:p>
          </p:txBody>
        </p:sp>
        <p:sp>
          <p:nvSpPr>
            <p:cNvPr id="223238" name="Text Box 6"/>
            <p:cNvSpPr txBox="1">
              <a:spLocks noChangeArrowheads="1"/>
            </p:cNvSpPr>
            <p:nvPr/>
          </p:nvSpPr>
          <p:spPr bwMode="auto">
            <a:xfrm rot="18302021">
              <a:off x="1491703" y="3084275"/>
              <a:ext cx="3138553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rgbClr val="00B050"/>
                  </a:solidFill>
                </a:rPr>
                <a:t>Capabilities</a:t>
              </a:r>
            </a:p>
            <a:p>
              <a:pPr algn="ctr" eaLnBrk="0" hangingPunct="0"/>
              <a:r>
                <a:rPr lang="en-US" sz="2000" b="1" dirty="0">
                  <a:solidFill>
                    <a:srgbClr val="00B050"/>
                  </a:solidFill>
                </a:rPr>
                <a:t>Intelligence   Adaptive Skills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23239" name="Text Box 7"/>
            <p:cNvSpPr txBox="1">
              <a:spLocks noChangeArrowheads="1"/>
            </p:cNvSpPr>
            <p:nvPr/>
          </p:nvSpPr>
          <p:spPr bwMode="auto">
            <a:xfrm>
              <a:off x="3730829" y="6196172"/>
              <a:ext cx="198714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</a:rPr>
                <a:t>Functioning</a:t>
              </a:r>
            </a:p>
          </p:txBody>
        </p:sp>
        <p:sp>
          <p:nvSpPr>
            <p:cNvPr id="223240" name="AutoShape 8"/>
            <p:cNvSpPr>
              <a:spLocks noChangeArrowheads="1"/>
            </p:cNvSpPr>
            <p:nvPr/>
          </p:nvSpPr>
          <p:spPr bwMode="auto">
            <a:xfrm>
              <a:off x="4419600" y="5638800"/>
              <a:ext cx="304800" cy="533400"/>
            </a:xfrm>
            <a:prstGeom prst="upDownArrow">
              <a:avLst>
                <a:gd name="adj1" fmla="val 50000"/>
                <a:gd name="adj2" fmla="val 3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41" name="Text Box 9"/>
            <p:cNvSpPr txBox="1">
              <a:spLocks noChangeArrowheads="1"/>
            </p:cNvSpPr>
            <p:nvPr/>
          </p:nvSpPr>
          <p:spPr bwMode="auto">
            <a:xfrm>
              <a:off x="3048000" y="5160269"/>
              <a:ext cx="283212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 dirty="0">
                  <a:solidFill>
                    <a:srgbClr val="0000FF"/>
                  </a:solidFill>
                </a:rPr>
                <a:t>Support Type &amp; Intensity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0333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of Supports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315" y="1484791"/>
            <a:ext cx="5681435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Supports orientation has brought together related practices of:</a:t>
            </a:r>
          </a:p>
          <a:p>
            <a:pPr lvl="1"/>
            <a:r>
              <a:rPr lang="en-US" dirty="0"/>
              <a:t>Person-centered planning, </a:t>
            </a:r>
          </a:p>
          <a:p>
            <a:pPr lvl="1"/>
            <a:r>
              <a:rPr lang="en-US" dirty="0"/>
              <a:t>Personal growth and development opportunities, </a:t>
            </a:r>
          </a:p>
          <a:p>
            <a:pPr lvl="1"/>
            <a:r>
              <a:rPr lang="en-US" dirty="0"/>
              <a:t>Community inclusion, and </a:t>
            </a:r>
          </a:p>
          <a:p>
            <a:pPr lvl="1"/>
            <a:r>
              <a:rPr lang="en-US" dirty="0"/>
              <a:t>Self-determination/ empowerment </a:t>
            </a:r>
          </a:p>
          <a:p>
            <a:pPr lvl="1"/>
            <a:endParaRPr lang="en-US" dirty="0"/>
          </a:p>
          <a:p>
            <a:pPr marL="457200" lvl="1" indent="0" algn="r">
              <a:buNone/>
            </a:pPr>
            <a:r>
              <a:rPr lang="en-US" sz="2000" i="1" dirty="0"/>
              <a:t>(</a:t>
            </a:r>
            <a:r>
              <a:rPr lang="en-US" sz="2000" i="1" dirty="0" err="1"/>
              <a:t>Luckasson</a:t>
            </a:r>
            <a:r>
              <a:rPr lang="en-US" sz="2000" i="1" dirty="0"/>
              <a:t> et al., 2012)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606" y="1484791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00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Drives Community Living Supports in U.S.? HCBS Settings Final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All HCBS settings must:</a:t>
            </a:r>
          </a:p>
          <a:p>
            <a:pPr lvl="1"/>
            <a:r>
              <a:rPr lang="en-US" dirty="0"/>
              <a:t>Be integrated in and facilitate full access to the greater community;</a:t>
            </a:r>
          </a:p>
          <a:p>
            <a:pPr lvl="1"/>
            <a:r>
              <a:rPr lang="en-US" dirty="0"/>
              <a:t>Optimize autonomy and independence in making life choices;</a:t>
            </a:r>
          </a:p>
          <a:p>
            <a:pPr lvl="1"/>
            <a:r>
              <a:rPr lang="en-US" dirty="0"/>
              <a:t>Be chosen by the individual from among residential and day options, including non-disability specific settings;</a:t>
            </a:r>
          </a:p>
          <a:p>
            <a:pPr lvl="1"/>
            <a:r>
              <a:rPr lang="en-US" dirty="0"/>
              <a:t>Ensure the right to privacy, dignity, respect and freedom from coercion and restraint;</a:t>
            </a:r>
          </a:p>
          <a:p>
            <a:pPr lvl="1"/>
            <a:r>
              <a:rPr lang="en-US" dirty="0"/>
              <a:t>Provide an opportunity to seek competitive employment;</a:t>
            </a:r>
          </a:p>
          <a:p>
            <a:pPr lvl="1"/>
            <a:r>
              <a:rPr lang="en-US" dirty="0"/>
              <a:t>Provide individuals an option to choose a private unit in a residential setting; and</a:t>
            </a:r>
          </a:p>
          <a:p>
            <a:pPr lvl="1"/>
            <a:r>
              <a:rPr lang="en-US" dirty="0"/>
              <a:t>Facilitate choice of services and who provides them.</a:t>
            </a:r>
          </a:p>
          <a:p>
            <a:r>
              <a:rPr lang="en-US" dirty="0"/>
              <a:t>Each state must develop a plan of compliance with the Rule</a:t>
            </a:r>
          </a:p>
          <a:p>
            <a:pPr lvl="1"/>
            <a:r>
              <a:rPr lang="en-US" dirty="0"/>
              <a:t>State plans must be approved by federal government &amp;</a:t>
            </a:r>
          </a:p>
          <a:p>
            <a:pPr lvl="1"/>
            <a:r>
              <a:rPr lang="en-US" dirty="0"/>
              <a:t>Include a method for evaluating outcomes people experience</a:t>
            </a:r>
          </a:p>
        </p:txBody>
      </p:sp>
    </p:spTree>
    <p:extLst>
      <p:ext uri="{BB962C8B-B14F-4D97-AF65-F5344CB8AC3E}">
        <p14:creationId xmlns:p14="http://schemas.microsoft.com/office/powerpoint/2010/main" val="2340838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Funds Services to Persons with IDD?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Medicaid program funds over 75% of all publicly funded long-term supports for individuals with intellectual and developmental disabilities (IDD) in US</a:t>
            </a:r>
          </a:p>
          <a:p>
            <a:r>
              <a:rPr lang="en-US" dirty="0"/>
              <a:t>Majority of spending attributed to Home and Community Based Services (HCBS) Waiver program. </a:t>
            </a:r>
          </a:p>
          <a:p>
            <a:r>
              <a:rPr lang="en-US" dirty="0"/>
              <a:t>First authorized by Congress in 1981 as an avenue for states to target groups of beneficiaries at risk of institutionalization,</a:t>
            </a:r>
          </a:p>
        </p:txBody>
      </p:sp>
    </p:spTree>
    <p:extLst>
      <p:ext uri="{BB962C8B-B14F-4D97-AF65-F5344CB8AC3E}">
        <p14:creationId xmlns:p14="http://schemas.microsoft.com/office/powerpoint/2010/main" val="1651135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1340564" y="1898339"/>
            <a:ext cx="5875245" cy="4276867"/>
            <a:chOff x="1340564" y="1517378"/>
            <a:chExt cx="5875245" cy="4276867"/>
          </a:xfrm>
        </p:grpSpPr>
        <p:sp>
          <p:nvSpPr>
            <p:cNvPr id="5" name="Down Arrow 4"/>
            <p:cNvSpPr/>
            <p:nvPr/>
          </p:nvSpPr>
          <p:spPr>
            <a:xfrm>
              <a:off x="4220331" y="1923876"/>
              <a:ext cx="397565" cy="502445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679713" y="1517378"/>
              <a:ext cx="5536096" cy="36169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Center for Medicaid &amp; Medicare Services and Supports (CMS)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6430" y="1948447"/>
              <a:ext cx="588659" cy="55818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4400" y="1923875"/>
              <a:ext cx="616356" cy="584451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3017695" y="2489149"/>
              <a:ext cx="2802835" cy="405220"/>
            </a:xfrm>
            <a:prstGeom prst="ellipse">
              <a:avLst/>
            </a:prstGeom>
            <a:solidFill>
              <a:srgbClr val="00999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50 States</a:t>
              </a:r>
            </a:p>
          </p:txBody>
        </p:sp>
        <p:sp>
          <p:nvSpPr>
            <p:cNvPr id="10" name="Down Arrow 9"/>
            <p:cNvSpPr/>
            <p:nvPr/>
          </p:nvSpPr>
          <p:spPr>
            <a:xfrm rot="2974239">
              <a:off x="2564644" y="2718933"/>
              <a:ext cx="289763" cy="535269"/>
            </a:xfrm>
            <a:prstGeom prst="downArrow">
              <a:avLst>
                <a:gd name="adj1" fmla="val 50000"/>
                <a:gd name="adj2" fmla="val 57407"/>
              </a:avLst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own Arrow 12"/>
            <p:cNvSpPr/>
            <p:nvPr/>
          </p:nvSpPr>
          <p:spPr>
            <a:xfrm rot="1474305">
              <a:off x="3208282" y="3038199"/>
              <a:ext cx="274127" cy="560004"/>
            </a:xfrm>
            <a:prstGeom prst="downArrow">
              <a:avLst>
                <a:gd name="adj1" fmla="val 50000"/>
                <a:gd name="adj2" fmla="val 57407"/>
              </a:avLst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4056129" y="3036053"/>
              <a:ext cx="289763" cy="535269"/>
            </a:xfrm>
            <a:prstGeom prst="downArrow">
              <a:avLst>
                <a:gd name="adj1" fmla="val 50000"/>
                <a:gd name="adj2" fmla="val 57407"/>
              </a:avLst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Down Arrow 14"/>
            <p:cNvSpPr/>
            <p:nvPr/>
          </p:nvSpPr>
          <p:spPr>
            <a:xfrm rot="21010158">
              <a:off x="4982142" y="2989886"/>
              <a:ext cx="289763" cy="535269"/>
            </a:xfrm>
            <a:prstGeom prst="downArrow">
              <a:avLst>
                <a:gd name="adj1" fmla="val 50000"/>
                <a:gd name="adj2" fmla="val 57407"/>
              </a:avLst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own Arrow 16"/>
            <p:cNvSpPr/>
            <p:nvPr/>
          </p:nvSpPr>
          <p:spPr>
            <a:xfrm rot="19579509">
              <a:off x="5848906" y="2784079"/>
              <a:ext cx="289763" cy="535269"/>
            </a:xfrm>
            <a:prstGeom prst="downArrow">
              <a:avLst>
                <a:gd name="adj1" fmla="val 50000"/>
                <a:gd name="adj2" fmla="val 57407"/>
              </a:avLst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79743" y="2654946"/>
              <a:ext cx="314134" cy="31413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0268" y="2949218"/>
              <a:ext cx="314134" cy="31413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48913" y="3026898"/>
              <a:ext cx="314134" cy="31413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83099" y="3047135"/>
              <a:ext cx="314134" cy="314134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4804" y="2920194"/>
              <a:ext cx="314134" cy="31413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86044" y="2641792"/>
              <a:ext cx="314134" cy="314134"/>
            </a:xfrm>
            <a:prstGeom prst="rect">
              <a:avLst/>
            </a:prstGeom>
          </p:spPr>
        </p:pic>
        <p:sp>
          <p:nvSpPr>
            <p:cNvPr id="28" name="Rounded Rectangle 27"/>
            <p:cNvSpPr/>
            <p:nvPr/>
          </p:nvSpPr>
          <p:spPr>
            <a:xfrm>
              <a:off x="1340564" y="3226002"/>
              <a:ext cx="1079336" cy="59515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HCBS IDD Waiver</a:t>
              </a:r>
            </a:p>
            <a:p>
              <a:pPr algn="ctr"/>
              <a:r>
                <a:rPr lang="en-US" sz="1100" dirty="0"/>
                <a:t>Program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4757978" y="3605334"/>
              <a:ext cx="882549" cy="49287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PD Waiver</a:t>
              </a:r>
            </a:p>
            <a:p>
              <a:pPr algn="ctr"/>
              <a:r>
                <a:rPr lang="en-US" sz="1100" dirty="0"/>
                <a:t>Program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690723" y="3701150"/>
              <a:ext cx="928170" cy="57473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DD Waiver</a:t>
              </a:r>
            </a:p>
            <a:p>
              <a:pPr algn="ctr"/>
              <a:r>
                <a:rPr lang="en-US" sz="1100" dirty="0"/>
                <a:t>Program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694611" y="3632336"/>
              <a:ext cx="882549" cy="35786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PD Waiver</a:t>
              </a:r>
            </a:p>
            <a:p>
              <a:pPr algn="ctr"/>
              <a:r>
                <a:rPr lang="en-US" sz="1100" dirty="0"/>
                <a:t>Program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746446" y="3378844"/>
              <a:ext cx="1246224" cy="691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Elderly Disability Waiver</a:t>
              </a:r>
            </a:p>
            <a:p>
              <a:pPr algn="ctr"/>
              <a:r>
                <a:rPr lang="en-US" sz="1100" dirty="0"/>
                <a:t>Program</a:t>
              </a: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36496" y="4958730"/>
              <a:ext cx="436624" cy="835515"/>
            </a:xfrm>
            <a:prstGeom prst="rect">
              <a:avLst/>
            </a:prstGeom>
          </p:spPr>
        </p:pic>
        <p:sp>
          <p:nvSpPr>
            <p:cNvPr id="36" name="Down Arrow 35"/>
            <p:cNvSpPr/>
            <p:nvPr/>
          </p:nvSpPr>
          <p:spPr>
            <a:xfrm>
              <a:off x="4030208" y="4379380"/>
              <a:ext cx="289763" cy="535269"/>
            </a:xfrm>
            <a:prstGeom prst="downArrow">
              <a:avLst>
                <a:gd name="adj1" fmla="val 50000"/>
                <a:gd name="adj2" fmla="val 5740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2655627" y="5032288"/>
              <a:ext cx="1010079" cy="55334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Personal Employment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4643910" y="5042923"/>
              <a:ext cx="1080909" cy="54271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Social Security</a:t>
              </a:r>
            </a:p>
            <a:p>
              <a:pPr algn="ctr"/>
              <a:r>
                <a:rPr lang="en-US" sz="1100" dirty="0"/>
                <a:t>Disability Income</a:t>
              </a: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90673" y="5222804"/>
              <a:ext cx="223660" cy="22366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47104" y="5219261"/>
              <a:ext cx="223660" cy="223660"/>
            </a:xfrm>
            <a:prstGeom prst="rect">
              <a:avLst/>
            </a:prstGeom>
          </p:spPr>
        </p:pic>
      </p:grpSp>
      <p:sp>
        <p:nvSpPr>
          <p:cNvPr id="42" name="Rectangle 41"/>
          <p:cNvSpPr/>
          <p:nvPr/>
        </p:nvSpPr>
        <p:spPr>
          <a:xfrm>
            <a:off x="2243668" y="1337863"/>
            <a:ext cx="4665132" cy="388342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U.S. Dept. of Health &amp; Human Services</a:t>
            </a:r>
          </a:p>
        </p:txBody>
      </p:sp>
    </p:spTree>
    <p:extLst>
      <p:ext uri="{BB962C8B-B14F-4D97-AF65-F5344CB8AC3E}">
        <p14:creationId xmlns:p14="http://schemas.microsoft.com/office/powerpoint/2010/main" val="1320818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Medicaid Funding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Joint federal-state program</a:t>
            </a:r>
          </a:p>
          <a:p>
            <a:r>
              <a:rPr lang="en-US" dirty="0"/>
              <a:t>Federal government matches percentage of state spending</a:t>
            </a:r>
          </a:p>
          <a:p>
            <a:r>
              <a:rPr lang="en-US" dirty="0"/>
              <a:t>Medicaid funds:</a:t>
            </a:r>
          </a:p>
          <a:p>
            <a:pPr lvl="1"/>
            <a:r>
              <a:rPr lang="en-US" dirty="0"/>
              <a:t>Heath care</a:t>
            </a:r>
          </a:p>
          <a:p>
            <a:pPr lvl="1"/>
            <a:r>
              <a:rPr lang="en-US" dirty="0"/>
              <a:t>Therapy</a:t>
            </a:r>
          </a:p>
          <a:p>
            <a:pPr lvl="1"/>
            <a:r>
              <a:rPr lang="en-US" dirty="0"/>
              <a:t>Employment </a:t>
            </a:r>
            <a:r>
              <a:rPr lang="en-US" sz="2000" dirty="0"/>
              <a:t>($903 million for Employment and Day Programs)</a:t>
            </a:r>
          </a:p>
          <a:p>
            <a:pPr lvl="1"/>
            <a:r>
              <a:rPr lang="en-US" dirty="0"/>
              <a:t>Home and community based services</a:t>
            </a:r>
          </a:p>
        </p:txBody>
      </p:sp>
    </p:spTree>
    <p:extLst>
      <p:ext uri="{BB962C8B-B14F-4D97-AF65-F5344CB8AC3E}">
        <p14:creationId xmlns:p14="http://schemas.microsoft.com/office/powerpoint/2010/main" val="234267292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C0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15779</TotalTime>
  <Words>1025</Words>
  <Application>Microsoft Office PowerPoint</Application>
  <PresentationFormat>Экран (4:3)</PresentationFormat>
  <Paragraphs>150</Paragraphs>
  <Slides>18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Century Gothic</vt:lpstr>
      <vt:lpstr>Cooper Black</vt:lpstr>
      <vt:lpstr>Copperplate Gothic Bold</vt:lpstr>
      <vt:lpstr>Open Sans</vt:lpstr>
      <vt:lpstr>Open Sans bold</vt:lpstr>
      <vt:lpstr>Wingdings</vt:lpstr>
      <vt:lpstr>1_Office Theme</vt:lpstr>
      <vt:lpstr>Презентация PowerPoint</vt:lpstr>
      <vt:lpstr>What is Community Living?</vt:lpstr>
      <vt:lpstr>Change in Service Models</vt:lpstr>
      <vt:lpstr>Current Support Framework</vt:lpstr>
      <vt:lpstr>Implications of Supports Model</vt:lpstr>
      <vt:lpstr>What Drives Community Living Supports in U.S.? HCBS Settings Final Rule</vt:lpstr>
      <vt:lpstr>Who Funds Services to Persons with IDD?</vt:lpstr>
      <vt:lpstr>Презентация PowerPoint</vt:lpstr>
      <vt:lpstr>Medicaid Funding </vt:lpstr>
      <vt:lpstr>HCBS Funding</vt:lpstr>
      <vt:lpstr>HCBS Recipients &amp; Costs</vt:lpstr>
      <vt:lpstr>U.S. Living Arrangement Options</vt:lpstr>
      <vt:lpstr>Self-Directed Support Programs</vt:lpstr>
      <vt:lpstr>Self-Directed Support Programs</vt:lpstr>
      <vt:lpstr>Self-Directed Support Programs</vt:lpstr>
      <vt:lpstr>National Quality Forum Updates</vt:lpstr>
      <vt:lpstr>Outcomes of Community Living</vt:lpstr>
      <vt:lpstr>University of Minnesota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Екатерина Мурадян</cp:lastModifiedBy>
  <cp:revision>368</cp:revision>
  <dcterms:created xsi:type="dcterms:W3CDTF">2016-04-07T18:13:15Z</dcterms:created>
  <dcterms:modified xsi:type="dcterms:W3CDTF">2019-03-23T13:59:43Z</dcterms:modified>
</cp:coreProperties>
</file>