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80" r:id="rId2"/>
    <p:sldId id="297" r:id="rId3"/>
    <p:sldId id="285" r:id="rId4"/>
    <p:sldId id="283" r:id="rId5"/>
    <p:sldId id="298" r:id="rId6"/>
    <p:sldId id="299" r:id="rId7"/>
    <p:sldId id="300" r:id="rId8"/>
    <p:sldId id="301" r:id="rId9"/>
    <p:sldId id="302" r:id="rId10"/>
    <p:sldId id="293" r:id="rId11"/>
    <p:sldId id="303" r:id="rId12"/>
    <p:sldId id="294" r:id="rId13"/>
    <p:sldId id="284" r:id="rId14"/>
    <p:sldId id="304" r:id="rId15"/>
    <p:sldId id="305" r:id="rId16"/>
    <p:sldId id="30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04" autoAdjust="0"/>
  </p:normalViewPr>
  <p:slideViewPr>
    <p:cSldViewPr snapToGrid="0" snapToObjects="1">
      <p:cViewPr varScale="1">
        <p:scale>
          <a:sx n="84" d="100"/>
          <a:sy n="84" d="100"/>
        </p:scale>
        <p:origin x="158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7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73820B-55DC-F740-B668-BF3DA3372A81}" type="doc">
      <dgm:prSet loTypeId="urn:microsoft.com/office/officeart/2005/8/layout/pyramid1" loCatId="" qsTypeId="urn:microsoft.com/office/officeart/2005/8/quickstyle/3D2" qsCatId="3D" csTypeId="urn:microsoft.com/office/officeart/2005/8/colors/colorful1" csCatId="colorful" phldr="1"/>
      <dgm:spPr/>
    </dgm:pt>
    <dgm:pt modelId="{9A693EB4-85DE-274C-BF73-D1AF56168C4E}">
      <dgm:prSet phldrT="[Текст]" custT="1"/>
      <dgm:spPr/>
      <dgm:t>
        <a:bodyPr/>
        <a:lstStyle/>
        <a:p>
          <a:endParaRPr lang="ru-RU" sz="1600" dirty="0" smtClean="0"/>
        </a:p>
        <a:p>
          <a:r>
            <a:rPr lang="ru-RU" sz="2400" dirty="0" smtClean="0"/>
            <a:t>Режим адаптации</a:t>
          </a:r>
        </a:p>
        <a:p>
          <a:r>
            <a:rPr lang="ru-RU" sz="2400" dirty="0" smtClean="0"/>
            <a:t> к трудоустройству</a:t>
          </a:r>
          <a:endParaRPr lang="ru-RU" sz="2400" dirty="0"/>
        </a:p>
      </dgm:t>
    </dgm:pt>
    <dgm:pt modelId="{2716B228-32A1-B441-8C9B-6E766DA07171}" type="parTrans" cxnId="{51EA3FF1-0678-C94E-997B-8E1DFAC72448}">
      <dgm:prSet/>
      <dgm:spPr/>
      <dgm:t>
        <a:bodyPr/>
        <a:lstStyle/>
        <a:p>
          <a:endParaRPr lang="ru-RU"/>
        </a:p>
      </dgm:t>
    </dgm:pt>
    <dgm:pt modelId="{7B7B96A8-A706-2549-88C8-DFB2935D14D5}" type="sibTrans" cxnId="{51EA3FF1-0678-C94E-997B-8E1DFAC72448}">
      <dgm:prSet/>
      <dgm:spPr/>
      <dgm:t>
        <a:bodyPr/>
        <a:lstStyle/>
        <a:p>
          <a:endParaRPr lang="ru-RU"/>
        </a:p>
      </dgm:t>
    </dgm:pt>
    <dgm:pt modelId="{2B0192E8-767C-3943-8DAA-3E6D97F33F95}" type="pres">
      <dgm:prSet presAssocID="{AF73820B-55DC-F740-B668-BF3DA3372A81}" presName="Name0" presStyleCnt="0">
        <dgm:presLayoutVars>
          <dgm:dir/>
          <dgm:animLvl val="lvl"/>
          <dgm:resizeHandles val="exact"/>
        </dgm:presLayoutVars>
      </dgm:prSet>
      <dgm:spPr/>
    </dgm:pt>
    <dgm:pt modelId="{99BA2A45-BDEA-4F46-8D64-C6099B22BB8A}" type="pres">
      <dgm:prSet presAssocID="{9A693EB4-85DE-274C-BF73-D1AF56168C4E}" presName="Name8" presStyleCnt="0"/>
      <dgm:spPr/>
    </dgm:pt>
    <dgm:pt modelId="{3E873D2E-55E4-3A49-A3D0-17A39DE594E8}" type="pres">
      <dgm:prSet presAssocID="{9A693EB4-85DE-274C-BF73-D1AF56168C4E}" presName="level" presStyleLbl="node1" presStyleIdx="0" presStyleCnt="1" custScaleX="100000" custScaleY="40806" custLinFactNeighborX="-498" custLinFactNeighborY="25235">
        <dgm:presLayoutVars>
          <dgm:chMax val="1"/>
          <dgm:bulletEnabled val="1"/>
        </dgm:presLayoutVars>
      </dgm:prSet>
      <dgm:spPr>
        <a:prstGeom prst="triangle">
          <a:avLst/>
        </a:prstGeom>
      </dgm:spPr>
      <dgm:t>
        <a:bodyPr/>
        <a:lstStyle/>
        <a:p>
          <a:endParaRPr lang="ru-RU"/>
        </a:p>
      </dgm:t>
    </dgm:pt>
    <dgm:pt modelId="{93B9FA2B-2F0B-C242-817E-BD8468B39A1D}" type="pres">
      <dgm:prSet presAssocID="{9A693EB4-85DE-274C-BF73-D1AF56168C4E}" presName="levelTx" presStyleLbl="revTx" presStyleIdx="0" presStyleCnt="0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</dgm:ptLst>
  <dgm:cxnLst>
    <dgm:cxn modelId="{21080549-3EBC-8B4E-B3CE-AFD70B2FF4BC}" type="presOf" srcId="{9A693EB4-85DE-274C-BF73-D1AF56168C4E}" destId="{3E873D2E-55E4-3A49-A3D0-17A39DE594E8}" srcOrd="0" destOrd="0" presId="urn:microsoft.com/office/officeart/2005/8/layout/pyramid1"/>
    <dgm:cxn modelId="{36DEADD0-7463-544D-B468-167432A82B49}" type="presOf" srcId="{9A693EB4-85DE-274C-BF73-D1AF56168C4E}" destId="{93B9FA2B-2F0B-C242-817E-BD8468B39A1D}" srcOrd="1" destOrd="0" presId="urn:microsoft.com/office/officeart/2005/8/layout/pyramid1"/>
    <dgm:cxn modelId="{0DE5B347-EBD6-7C42-B470-BF23B3416174}" type="presOf" srcId="{AF73820B-55DC-F740-B668-BF3DA3372A81}" destId="{2B0192E8-767C-3943-8DAA-3E6D97F33F95}" srcOrd="0" destOrd="0" presId="urn:microsoft.com/office/officeart/2005/8/layout/pyramid1"/>
    <dgm:cxn modelId="{51EA3FF1-0678-C94E-997B-8E1DFAC72448}" srcId="{AF73820B-55DC-F740-B668-BF3DA3372A81}" destId="{9A693EB4-85DE-274C-BF73-D1AF56168C4E}" srcOrd="0" destOrd="0" parTransId="{2716B228-32A1-B441-8C9B-6E766DA07171}" sibTransId="{7B7B96A8-A706-2549-88C8-DFB2935D14D5}"/>
    <dgm:cxn modelId="{790DDF5A-3DC4-B34B-9D09-2E4530A64CFF}" type="presParOf" srcId="{2B0192E8-767C-3943-8DAA-3E6D97F33F95}" destId="{99BA2A45-BDEA-4F46-8D64-C6099B22BB8A}" srcOrd="0" destOrd="0" presId="urn:microsoft.com/office/officeart/2005/8/layout/pyramid1"/>
    <dgm:cxn modelId="{9A76E9EE-6EDA-724F-8EF5-375661E50D06}" type="presParOf" srcId="{99BA2A45-BDEA-4F46-8D64-C6099B22BB8A}" destId="{3E873D2E-55E4-3A49-A3D0-17A39DE594E8}" srcOrd="0" destOrd="0" presId="urn:microsoft.com/office/officeart/2005/8/layout/pyramid1"/>
    <dgm:cxn modelId="{FEB3A4B6-40CA-0244-A448-3F6570640915}" type="presParOf" srcId="{99BA2A45-BDEA-4F46-8D64-C6099B22BB8A}" destId="{93B9FA2B-2F0B-C242-817E-BD8468B39A1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71D358-1DF8-3C4A-88D4-4E81215CBBE1}" type="doc">
      <dgm:prSet loTypeId="urn:microsoft.com/office/officeart/2005/8/layout/vList5" loCatId="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BA0D18-FB66-F249-B175-214906E97E4D}">
      <dgm:prSet phldrT="[Текст]"/>
      <dgm:spPr/>
      <dgm:t>
        <a:bodyPr/>
        <a:lstStyle/>
        <a:p>
          <a:r>
            <a:rPr lang="ru-RU" dirty="0" smtClean="0"/>
            <a:t>Начальный этап</a:t>
          </a:r>
          <a:endParaRPr lang="ru-RU" dirty="0"/>
        </a:p>
      </dgm:t>
    </dgm:pt>
    <dgm:pt modelId="{8CE949BD-B65A-524B-BDA6-7127714F9160}" type="parTrans" cxnId="{192A9CA6-3DFA-9D46-862E-99DEBD58130B}">
      <dgm:prSet/>
      <dgm:spPr/>
      <dgm:t>
        <a:bodyPr/>
        <a:lstStyle/>
        <a:p>
          <a:endParaRPr lang="ru-RU"/>
        </a:p>
      </dgm:t>
    </dgm:pt>
    <dgm:pt modelId="{A91E2847-EEE2-6145-9297-D5BF5ED4D239}" type="sibTrans" cxnId="{192A9CA6-3DFA-9D46-862E-99DEBD58130B}">
      <dgm:prSet/>
      <dgm:spPr/>
      <dgm:t>
        <a:bodyPr/>
        <a:lstStyle/>
        <a:p>
          <a:endParaRPr lang="ru-RU"/>
        </a:p>
      </dgm:t>
    </dgm:pt>
    <dgm:pt modelId="{41448CED-6427-2946-945C-DB9083E5B3DC}">
      <dgm:prSet phldrT="[Текст]"/>
      <dgm:spPr/>
      <dgm:t>
        <a:bodyPr/>
        <a:lstStyle/>
        <a:p>
          <a:r>
            <a:rPr lang="ru-RU" dirty="0" smtClean="0"/>
            <a:t>Помещения полустационарных учреждений психиатрической службы города и ПНИ</a:t>
          </a:r>
          <a:endParaRPr lang="ru-RU" dirty="0"/>
        </a:p>
      </dgm:t>
    </dgm:pt>
    <dgm:pt modelId="{BC2E117E-1943-F54A-93FE-D22CBCE2737C}" type="parTrans" cxnId="{F7D626FF-B9F7-6E43-8CB2-51649649D25B}">
      <dgm:prSet/>
      <dgm:spPr/>
      <dgm:t>
        <a:bodyPr/>
        <a:lstStyle/>
        <a:p>
          <a:endParaRPr lang="ru-RU"/>
        </a:p>
      </dgm:t>
    </dgm:pt>
    <dgm:pt modelId="{ED2AEECE-8FB6-3745-B895-48DF7762DB22}" type="sibTrans" cxnId="{F7D626FF-B9F7-6E43-8CB2-51649649D25B}">
      <dgm:prSet/>
      <dgm:spPr/>
      <dgm:t>
        <a:bodyPr/>
        <a:lstStyle/>
        <a:p>
          <a:endParaRPr lang="ru-RU"/>
        </a:p>
      </dgm:t>
    </dgm:pt>
    <dgm:pt modelId="{BF2944B4-8418-B246-B2EA-D48E40527151}">
      <dgm:prSet phldrT="[Текст]"/>
      <dgm:spPr/>
      <dgm:t>
        <a:bodyPr/>
        <a:lstStyle/>
        <a:p>
          <a:r>
            <a:rPr lang="ru-RU" dirty="0" smtClean="0"/>
            <a:t>Интеграционный этап</a:t>
          </a:r>
          <a:endParaRPr lang="ru-RU" dirty="0"/>
        </a:p>
      </dgm:t>
    </dgm:pt>
    <dgm:pt modelId="{07104A8E-7B8C-ED4B-A333-C418F7BAF231}" type="parTrans" cxnId="{E2998651-BA6E-3C40-854C-275C71450CD8}">
      <dgm:prSet/>
      <dgm:spPr/>
      <dgm:t>
        <a:bodyPr/>
        <a:lstStyle/>
        <a:p>
          <a:endParaRPr lang="ru-RU"/>
        </a:p>
      </dgm:t>
    </dgm:pt>
    <dgm:pt modelId="{539D6C31-6322-EC47-B49F-B5115A7D9B21}" type="sibTrans" cxnId="{E2998651-BA6E-3C40-854C-275C71450CD8}">
      <dgm:prSet/>
      <dgm:spPr/>
      <dgm:t>
        <a:bodyPr/>
        <a:lstStyle/>
        <a:p>
          <a:endParaRPr lang="ru-RU"/>
        </a:p>
      </dgm:t>
    </dgm:pt>
    <dgm:pt modelId="{2AFEB041-74F2-2040-A1C8-2FFCAD97A39E}">
      <dgm:prSet phldrT="[Текст]"/>
      <dgm:spPr/>
      <dgm:t>
        <a:bodyPr/>
        <a:lstStyle/>
        <a:p>
          <a:r>
            <a:rPr lang="ru-RU" dirty="0" smtClean="0"/>
            <a:t>Освобождающиеся помещения Московской службы занятости (50 помещений)</a:t>
          </a:r>
          <a:endParaRPr lang="ru-RU" dirty="0"/>
        </a:p>
      </dgm:t>
    </dgm:pt>
    <dgm:pt modelId="{D379BC46-8686-834D-86DA-C73BBE377242}" type="parTrans" cxnId="{949D7ED6-2532-0043-9392-D45CCB8F91B9}">
      <dgm:prSet/>
      <dgm:spPr/>
      <dgm:t>
        <a:bodyPr/>
        <a:lstStyle/>
        <a:p>
          <a:endParaRPr lang="ru-RU"/>
        </a:p>
      </dgm:t>
    </dgm:pt>
    <dgm:pt modelId="{26C4D495-3BDE-DF4A-9197-527C050726FB}" type="sibTrans" cxnId="{949D7ED6-2532-0043-9392-D45CCB8F91B9}">
      <dgm:prSet/>
      <dgm:spPr/>
      <dgm:t>
        <a:bodyPr/>
        <a:lstStyle/>
        <a:p>
          <a:endParaRPr lang="ru-RU"/>
        </a:p>
      </dgm:t>
    </dgm:pt>
    <dgm:pt modelId="{049D78EA-776E-BF40-A552-F9C637AABBA2}">
      <dgm:prSet phldrT="[Текст]"/>
      <dgm:spPr/>
      <dgm:t>
        <a:bodyPr/>
        <a:lstStyle/>
        <a:p>
          <a:r>
            <a:rPr lang="ru-RU" dirty="0" smtClean="0"/>
            <a:t>Открытый рынок труда</a:t>
          </a:r>
          <a:endParaRPr lang="ru-RU" dirty="0"/>
        </a:p>
      </dgm:t>
    </dgm:pt>
    <dgm:pt modelId="{A227EC9C-23D9-3F49-A66A-11C6C63CB8EE}" type="parTrans" cxnId="{421B183F-2AB5-F24D-9917-773303CD8253}">
      <dgm:prSet/>
      <dgm:spPr/>
      <dgm:t>
        <a:bodyPr/>
        <a:lstStyle/>
        <a:p>
          <a:endParaRPr lang="ru-RU"/>
        </a:p>
      </dgm:t>
    </dgm:pt>
    <dgm:pt modelId="{261AF631-03BC-6C40-803C-9530D2B54FAD}" type="sibTrans" cxnId="{421B183F-2AB5-F24D-9917-773303CD8253}">
      <dgm:prSet/>
      <dgm:spPr/>
      <dgm:t>
        <a:bodyPr/>
        <a:lstStyle/>
        <a:p>
          <a:endParaRPr lang="ru-RU"/>
        </a:p>
      </dgm:t>
    </dgm:pt>
    <dgm:pt modelId="{C494378B-8D5A-4C48-83C5-30863A851F76}">
      <dgm:prSet phldrT="[Текст]"/>
      <dgm:spPr/>
      <dgm:t>
        <a:bodyPr/>
        <a:lstStyle/>
        <a:p>
          <a:r>
            <a:rPr lang="ru-RU" dirty="0" smtClean="0"/>
            <a:t>Работодатели, участвующие в организации предыдущих этапов</a:t>
          </a:r>
          <a:endParaRPr lang="ru-RU" dirty="0"/>
        </a:p>
      </dgm:t>
    </dgm:pt>
    <dgm:pt modelId="{B6A90673-47CB-B642-AA13-5A9E39B32C12}" type="parTrans" cxnId="{3BC0C01B-2A9B-5547-B9ED-C1245F32B774}">
      <dgm:prSet/>
      <dgm:spPr/>
      <dgm:t>
        <a:bodyPr/>
        <a:lstStyle/>
        <a:p>
          <a:endParaRPr lang="ru-RU"/>
        </a:p>
      </dgm:t>
    </dgm:pt>
    <dgm:pt modelId="{CC20D788-F376-EA41-91C2-6FDEFA68C221}" type="sibTrans" cxnId="{3BC0C01B-2A9B-5547-B9ED-C1245F32B774}">
      <dgm:prSet/>
      <dgm:spPr/>
      <dgm:t>
        <a:bodyPr/>
        <a:lstStyle/>
        <a:p>
          <a:endParaRPr lang="ru-RU"/>
        </a:p>
      </dgm:t>
    </dgm:pt>
    <dgm:pt modelId="{543D7879-88C4-7741-934B-F6CBB2EE780D}">
      <dgm:prSet phldrT="[Текст]"/>
      <dgm:spPr/>
      <dgm:t>
        <a:bodyPr/>
        <a:lstStyle/>
        <a:p>
          <a:r>
            <a:rPr lang="ru-RU" dirty="0" smtClean="0"/>
            <a:t>Крупный кластер производственных участков</a:t>
          </a:r>
          <a:endParaRPr lang="ru-RU" dirty="0"/>
        </a:p>
      </dgm:t>
    </dgm:pt>
    <dgm:pt modelId="{AC7AB4CD-4168-6143-9E34-A49ABDECF771}" type="parTrans" cxnId="{DB147A20-3CA4-1641-A6FE-0D5738A72222}">
      <dgm:prSet/>
      <dgm:spPr/>
      <dgm:t>
        <a:bodyPr/>
        <a:lstStyle/>
        <a:p>
          <a:endParaRPr lang="ru-RU"/>
        </a:p>
      </dgm:t>
    </dgm:pt>
    <dgm:pt modelId="{32371751-3B23-2042-B58E-75BB4585F0EB}" type="sibTrans" cxnId="{DB147A20-3CA4-1641-A6FE-0D5738A72222}">
      <dgm:prSet/>
      <dgm:spPr/>
      <dgm:t>
        <a:bodyPr/>
        <a:lstStyle/>
        <a:p>
          <a:endParaRPr lang="ru-RU"/>
        </a:p>
      </dgm:t>
    </dgm:pt>
    <dgm:pt modelId="{59ED63E5-B625-4E4E-A524-9C289BE0BC14}" type="pres">
      <dgm:prSet presAssocID="{6B71D358-1DF8-3C4A-88D4-4E81215CBB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95D1CE-715F-BE47-93F6-D893F5A3C933}" type="pres">
      <dgm:prSet presAssocID="{FABA0D18-FB66-F249-B175-214906E97E4D}" presName="linNode" presStyleCnt="0"/>
      <dgm:spPr/>
    </dgm:pt>
    <dgm:pt modelId="{5B4B6FC1-DB26-E64F-9BBF-289588334BFB}" type="pres">
      <dgm:prSet presAssocID="{FABA0D18-FB66-F249-B175-214906E97E4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2AEFF9-6CEC-EB46-A3EF-2C992CC190DE}" type="pres">
      <dgm:prSet presAssocID="{FABA0D18-FB66-F249-B175-214906E97E4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3A073-63D4-E040-BC83-A9EAC5DE5217}" type="pres">
      <dgm:prSet presAssocID="{A91E2847-EEE2-6145-9297-D5BF5ED4D239}" presName="sp" presStyleCnt="0"/>
      <dgm:spPr/>
    </dgm:pt>
    <dgm:pt modelId="{9D13F8C2-490F-834E-B1D5-049929751AEE}" type="pres">
      <dgm:prSet presAssocID="{BF2944B4-8418-B246-B2EA-D48E40527151}" presName="linNode" presStyleCnt="0"/>
      <dgm:spPr/>
    </dgm:pt>
    <dgm:pt modelId="{F559137C-DF3D-2D4D-8BA0-9D09A0E23073}" type="pres">
      <dgm:prSet presAssocID="{BF2944B4-8418-B246-B2EA-D48E4052715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6C4E0-E789-F54E-993E-2BEB6B2D572F}" type="pres">
      <dgm:prSet presAssocID="{BF2944B4-8418-B246-B2EA-D48E4052715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EAD115-4DE0-EC42-AE70-0C2A6B38387A}" type="pres">
      <dgm:prSet presAssocID="{539D6C31-6322-EC47-B49F-B5115A7D9B21}" presName="sp" presStyleCnt="0"/>
      <dgm:spPr/>
    </dgm:pt>
    <dgm:pt modelId="{E304E9E9-FBC7-0F43-970D-9BDB6792750C}" type="pres">
      <dgm:prSet presAssocID="{049D78EA-776E-BF40-A552-F9C637AABBA2}" presName="linNode" presStyleCnt="0"/>
      <dgm:spPr/>
    </dgm:pt>
    <dgm:pt modelId="{2F7BCD53-E1C1-6248-A121-8D8D74AAF873}" type="pres">
      <dgm:prSet presAssocID="{049D78EA-776E-BF40-A552-F9C637AABBA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FA448-C4F8-A844-98C9-F082C4122675}" type="pres">
      <dgm:prSet presAssocID="{049D78EA-776E-BF40-A552-F9C637AABBA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D626FF-B9F7-6E43-8CB2-51649649D25B}" srcId="{FABA0D18-FB66-F249-B175-214906E97E4D}" destId="{41448CED-6427-2946-945C-DB9083E5B3DC}" srcOrd="0" destOrd="0" parTransId="{BC2E117E-1943-F54A-93FE-D22CBCE2737C}" sibTransId="{ED2AEECE-8FB6-3745-B895-48DF7762DB22}"/>
    <dgm:cxn modelId="{E2998651-BA6E-3C40-854C-275C71450CD8}" srcId="{6B71D358-1DF8-3C4A-88D4-4E81215CBBE1}" destId="{BF2944B4-8418-B246-B2EA-D48E40527151}" srcOrd="1" destOrd="0" parTransId="{07104A8E-7B8C-ED4B-A333-C418F7BAF231}" sibTransId="{539D6C31-6322-EC47-B49F-B5115A7D9B21}"/>
    <dgm:cxn modelId="{1D5D3BCD-66A9-7E4D-A79B-EE6FF66574CF}" type="presOf" srcId="{C494378B-8D5A-4C48-83C5-30863A851F76}" destId="{A39FA448-C4F8-A844-98C9-F082C4122675}" srcOrd="0" destOrd="0" presId="urn:microsoft.com/office/officeart/2005/8/layout/vList5"/>
    <dgm:cxn modelId="{16D708BA-AEF6-1146-BD14-DFC533241108}" type="presOf" srcId="{6B71D358-1DF8-3C4A-88D4-4E81215CBBE1}" destId="{59ED63E5-B625-4E4E-A524-9C289BE0BC14}" srcOrd="0" destOrd="0" presId="urn:microsoft.com/office/officeart/2005/8/layout/vList5"/>
    <dgm:cxn modelId="{DE3FC6D6-C048-8C4D-9DC8-4DF055BC3913}" type="presOf" srcId="{049D78EA-776E-BF40-A552-F9C637AABBA2}" destId="{2F7BCD53-E1C1-6248-A121-8D8D74AAF873}" srcOrd="0" destOrd="0" presId="urn:microsoft.com/office/officeart/2005/8/layout/vList5"/>
    <dgm:cxn modelId="{4A1309EF-2CE6-FF49-A396-096CC6CBAA1A}" type="presOf" srcId="{41448CED-6427-2946-945C-DB9083E5B3DC}" destId="{C42AEFF9-6CEC-EB46-A3EF-2C992CC190DE}" srcOrd="0" destOrd="0" presId="urn:microsoft.com/office/officeart/2005/8/layout/vList5"/>
    <dgm:cxn modelId="{DB147A20-3CA4-1641-A6FE-0D5738A72222}" srcId="{BF2944B4-8418-B246-B2EA-D48E40527151}" destId="{543D7879-88C4-7741-934B-F6CBB2EE780D}" srcOrd="1" destOrd="0" parTransId="{AC7AB4CD-4168-6143-9E34-A49ABDECF771}" sibTransId="{32371751-3B23-2042-B58E-75BB4585F0EB}"/>
    <dgm:cxn modelId="{E664C72B-381A-C943-A9BD-3E98DE9C314A}" type="presOf" srcId="{BF2944B4-8418-B246-B2EA-D48E40527151}" destId="{F559137C-DF3D-2D4D-8BA0-9D09A0E23073}" srcOrd="0" destOrd="0" presId="urn:microsoft.com/office/officeart/2005/8/layout/vList5"/>
    <dgm:cxn modelId="{163AFBA3-45D0-C844-A544-71096B87423A}" type="presOf" srcId="{543D7879-88C4-7741-934B-F6CBB2EE780D}" destId="{4046C4E0-E789-F54E-993E-2BEB6B2D572F}" srcOrd="0" destOrd="1" presId="urn:microsoft.com/office/officeart/2005/8/layout/vList5"/>
    <dgm:cxn modelId="{5D4BC9AC-F980-0244-8B8A-DFBD8EB41A0B}" type="presOf" srcId="{FABA0D18-FB66-F249-B175-214906E97E4D}" destId="{5B4B6FC1-DB26-E64F-9BBF-289588334BFB}" srcOrd="0" destOrd="0" presId="urn:microsoft.com/office/officeart/2005/8/layout/vList5"/>
    <dgm:cxn modelId="{421B183F-2AB5-F24D-9917-773303CD8253}" srcId="{6B71D358-1DF8-3C4A-88D4-4E81215CBBE1}" destId="{049D78EA-776E-BF40-A552-F9C637AABBA2}" srcOrd="2" destOrd="0" parTransId="{A227EC9C-23D9-3F49-A66A-11C6C63CB8EE}" sibTransId="{261AF631-03BC-6C40-803C-9530D2B54FAD}"/>
    <dgm:cxn modelId="{3BC0C01B-2A9B-5547-B9ED-C1245F32B774}" srcId="{049D78EA-776E-BF40-A552-F9C637AABBA2}" destId="{C494378B-8D5A-4C48-83C5-30863A851F76}" srcOrd="0" destOrd="0" parTransId="{B6A90673-47CB-B642-AA13-5A9E39B32C12}" sibTransId="{CC20D788-F376-EA41-91C2-6FDEFA68C221}"/>
    <dgm:cxn modelId="{949D7ED6-2532-0043-9392-D45CCB8F91B9}" srcId="{BF2944B4-8418-B246-B2EA-D48E40527151}" destId="{2AFEB041-74F2-2040-A1C8-2FFCAD97A39E}" srcOrd="0" destOrd="0" parTransId="{D379BC46-8686-834D-86DA-C73BBE377242}" sibTransId="{26C4D495-3BDE-DF4A-9197-527C050726FB}"/>
    <dgm:cxn modelId="{1BE607D4-5AED-E746-B898-4E21624ED479}" type="presOf" srcId="{2AFEB041-74F2-2040-A1C8-2FFCAD97A39E}" destId="{4046C4E0-E789-F54E-993E-2BEB6B2D572F}" srcOrd="0" destOrd="0" presId="urn:microsoft.com/office/officeart/2005/8/layout/vList5"/>
    <dgm:cxn modelId="{192A9CA6-3DFA-9D46-862E-99DEBD58130B}" srcId="{6B71D358-1DF8-3C4A-88D4-4E81215CBBE1}" destId="{FABA0D18-FB66-F249-B175-214906E97E4D}" srcOrd="0" destOrd="0" parTransId="{8CE949BD-B65A-524B-BDA6-7127714F9160}" sibTransId="{A91E2847-EEE2-6145-9297-D5BF5ED4D239}"/>
    <dgm:cxn modelId="{E999E4E0-9705-2D42-AF96-580F37F30BA2}" type="presParOf" srcId="{59ED63E5-B625-4E4E-A524-9C289BE0BC14}" destId="{0E95D1CE-715F-BE47-93F6-D893F5A3C933}" srcOrd="0" destOrd="0" presId="urn:microsoft.com/office/officeart/2005/8/layout/vList5"/>
    <dgm:cxn modelId="{D3959446-AF09-8C49-BE0C-331EEA201E8D}" type="presParOf" srcId="{0E95D1CE-715F-BE47-93F6-D893F5A3C933}" destId="{5B4B6FC1-DB26-E64F-9BBF-289588334BFB}" srcOrd="0" destOrd="0" presId="urn:microsoft.com/office/officeart/2005/8/layout/vList5"/>
    <dgm:cxn modelId="{8D88B72B-75F5-E945-AB8D-F4F0E5E4AD3E}" type="presParOf" srcId="{0E95D1CE-715F-BE47-93F6-D893F5A3C933}" destId="{C42AEFF9-6CEC-EB46-A3EF-2C992CC190DE}" srcOrd="1" destOrd="0" presId="urn:microsoft.com/office/officeart/2005/8/layout/vList5"/>
    <dgm:cxn modelId="{8BA19C58-14B4-F140-926B-972878FE913B}" type="presParOf" srcId="{59ED63E5-B625-4E4E-A524-9C289BE0BC14}" destId="{B3B3A073-63D4-E040-BC83-A9EAC5DE5217}" srcOrd="1" destOrd="0" presId="urn:microsoft.com/office/officeart/2005/8/layout/vList5"/>
    <dgm:cxn modelId="{7EF2E91E-4AAC-2047-951E-1F15456D24C6}" type="presParOf" srcId="{59ED63E5-B625-4E4E-A524-9C289BE0BC14}" destId="{9D13F8C2-490F-834E-B1D5-049929751AEE}" srcOrd="2" destOrd="0" presId="urn:microsoft.com/office/officeart/2005/8/layout/vList5"/>
    <dgm:cxn modelId="{3998E709-25A1-474C-A452-94054509EDC5}" type="presParOf" srcId="{9D13F8C2-490F-834E-B1D5-049929751AEE}" destId="{F559137C-DF3D-2D4D-8BA0-9D09A0E23073}" srcOrd="0" destOrd="0" presId="urn:microsoft.com/office/officeart/2005/8/layout/vList5"/>
    <dgm:cxn modelId="{5E255F4E-C955-0B43-821F-1111F3CC718B}" type="presParOf" srcId="{9D13F8C2-490F-834E-B1D5-049929751AEE}" destId="{4046C4E0-E789-F54E-993E-2BEB6B2D572F}" srcOrd="1" destOrd="0" presId="urn:microsoft.com/office/officeart/2005/8/layout/vList5"/>
    <dgm:cxn modelId="{10140428-3E99-CD48-B68B-19BC0734911F}" type="presParOf" srcId="{59ED63E5-B625-4E4E-A524-9C289BE0BC14}" destId="{B1EAD115-4DE0-EC42-AE70-0C2A6B38387A}" srcOrd="3" destOrd="0" presId="urn:microsoft.com/office/officeart/2005/8/layout/vList5"/>
    <dgm:cxn modelId="{2AA38175-8A99-0F41-8A43-3C0C9DE3ABA3}" type="presParOf" srcId="{59ED63E5-B625-4E4E-A524-9C289BE0BC14}" destId="{E304E9E9-FBC7-0F43-970D-9BDB6792750C}" srcOrd="4" destOrd="0" presId="urn:microsoft.com/office/officeart/2005/8/layout/vList5"/>
    <dgm:cxn modelId="{0063FB7C-73E4-EB41-8DA2-7111D791A8B3}" type="presParOf" srcId="{E304E9E9-FBC7-0F43-970D-9BDB6792750C}" destId="{2F7BCD53-E1C1-6248-A121-8D8D74AAF873}" srcOrd="0" destOrd="0" presId="urn:microsoft.com/office/officeart/2005/8/layout/vList5"/>
    <dgm:cxn modelId="{480F2560-03EE-C24D-8B92-3027AECEB780}" type="presParOf" srcId="{E304E9E9-FBC7-0F43-970D-9BDB6792750C}" destId="{A39FA448-C4F8-A844-98C9-F082C412267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73D2E-55E4-3A49-A3D0-17A39DE594E8}">
      <dsp:nvSpPr>
        <dsp:cNvPr id="0" name=""/>
        <dsp:cNvSpPr/>
      </dsp:nvSpPr>
      <dsp:spPr>
        <a:xfrm>
          <a:off x="0" y="1869314"/>
          <a:ext cx="9027370" cy="1391145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Режим адаптации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к трудоустройству</a:t>
          </a:r>
          <a:endParaRPr lang="ru-RU" sz="2400" kern="1200" dirty="0"/>
        </a:p>
      </dsp:txBody>
      <dsp:txXfrm>
        <a:off x="1322028" y="2073042"/>
        <a:ext cx="6383314" cy="9836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2AEFF9-6CEC-EB46-A3EF-2C992CC190DE}">
      <dsp:nvSpPr>
        <dsp:cNvPr id="0" name=""/>
        <dsp:cNvSpPr/>
      </dsp:nvSpPr>
      <dsp:spPr>
        <a:xfrm rot="5400000">
          <a:off x="5374516" y="-2010669"/>
          <a:ext cx="1324094" cy="56814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Помещения полустационарных учреждений психиатрической службы города и ПНИ</a:t>
          </a:r>
          <a:endParaRPr lang="ru-RU" sz="2000" kern="1200" dirty="0"/>
        </a:p>
      </dsp:txBody>
      <dsp:txXfrm rot="-5400000">
        <a:off x="3195828" y="232656"/>
        <a:ext cx="5616835" cy="1194820"/>
      </dsp:txXfrm>
    </dsp:sp>
    <dsp:sp modelId="{5B4B6FC1-DB26-E64F-9BBF-289588334BFB}">
      <dsp:nvSpPr>
        <dsp:cNvPr id="0" name=""/>
        <dsp:cNvSpPr/>
      </dsp:nvSpPr>
      <dsp:spPr>
        <a:xfrm>
          <a:off x="0" y="2507"/>
          <a:ext cx="3195828" cy="16551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Начальный этап</a:t>
          </a:r>
          <a:endParaRPr lang="ru-RU" sz="2700" kern="1200" dirty="0"/>
        </a:p>
      </dsp:txBody>
      <dsp:txXfrm>
        <a:off x="80796" y="83303"/>
        <a:ext cx="3034236" cy="1493525"/>
      </dsp:txXfrm>
    </dsp:sp>
    <dsp:sp modelId="{4046C4E0-E789-F54E-993E-2BEB6B2D572F}">
      <dsp:nvSpPr>
        <dsp:cNvPr id="0" name=""/>
        <dsp:cNvSpPr/>
      </dsp:nvSpPr>
      <dsp:spPr>
        <a:xfrm rot="5400000">
          <a:off x="5374516" y="-272796"/>
          <a:ext cx="1324094" cy="56814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Освобождающиеся помещения Московской службы занятости (50 помещений)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Крупный кластер производственных участков</a:t>
          </a:r>
          <a:endParaRPr lang="ru-RU" sz="2000" kern="1200" dirty="0"/>
        </a:p>
      </dsp:txBody>
      <dsp:txXfrm rot="-5400000">
        <a:off x="3195828" y="1970529"/>
        <a:ext cx="5616835" cy="1194820"/>
      </dsp:txXfrm>
    </dsp:sp>
    <dsp:sp modelId="{F559137C-DF3D-2D4D-8BA0-9D09A0E23073}">
      <dsp:nvSpPr>
        <dsp:cNvPr id="0" name=""/>
        <dsp:cNvSpPr/>
      </dsp:nvSpPr>
      <dsp:spPr>
        <a:xfrm>
          <a:off x="0" y="1740381"/>
          <a:ext cx="3195828" cy="16551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Интеграционный этап</a:t>
          </a:r>
          <a:endParaRPr lang="ru-RU" sz="2700" kern="1200" dirty="0"/>
        </a:p>
      </dsp:txBody>
      <dsp:txXfrm>
        <a:off x="80796" y="1821177"/>
        <a:ext cx="3034236" cy="1493525"/>
      </dsp:txXfrm>
    </dsp:sp>
    <dsp:sp modelId="{A39FA448-C4F8-A844-98C9-F082C4122675}">
      <dsp:nvSpPr>
        <dsp:cNvPr id="0" name=""/>
        <dsp:cNvSpPr/>
      </dsp:nvSpPr>
      <dsp:spPr>
        <a:xfrm rot="5400000">
          <a:off x="5374516" y="1465077"/>
          <a:ext cx="1324094" cy="56814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Работодатели, участвующие в организации предыдущих этапов</a:t>
          </a:r>
          <a:endParaRPr lang="ru-RU" sz="2000" kern="1200" dirty="0"/>
        </a:p>
      </dsp:txBody>
      <dsp:txXfrm rot="-5400000">
        <a:off x="3195828" y="3708403"/>
        <a:ext cx="5616835" cy="1194820"/>
      </dsp:txXfrm>
    </dsp:sp>
    <dsp:sp modelId="{2F7BCD53-E1C1-6248-A121-8D8D74AAF873}">
      <dsp:nvSpPr>
        <dsp:cNvPr id="0" name=""/>
        <dsp:cNvSpPr/>
      </dsp:nvSpPr>
      <dsp:spPr>
        <a:xfrm>
          <a:off x="0" y="3478254"/>
          <a:ext cx="3195828" cy="16551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Открытый рынок труда</a:t>
          </a:r>
          <a:endParaRPr lang="ru-RU" sz="2700" kern="1200" dirty="0"/>
        </a:p>
      </dsp:txBody>
      <dsp:txXfrm>
        <a:off x="80796" y="3559050"/>
        <a:ext cx="3034236" cy="1493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2549" y="3882646"/>
            <a:ext cx="7814235" cy="250672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2800" i="1" dirty="0" smtClean="0"/>
              <a:t>Шмилович А.Л</a:t>
            </a:r>
            <a:r>
              <a:rPr lang="ru-RU" sz="2800" i="1" dirty="0" smtClean="0"/>
              <a:t>.</a:t>
            </a:r>
          </a:p>
          <a:p>
            <a:pPr algn="ctr"/>
            <a:r>
              <a:rPr lang="ru-RU" sz="2800" i="1" dirty="0" smtClean="0"/>
              <a:t>Заведующий дневным стационаром психиатрической клинической больницы №1 им </a:t>
            </a:r>
            <a:r>
              <a:rPr lang="ru-RU" sz="2800" i="1" dirty="0" err="1" smtClean="0"/>
              <a:t>Н.А.Алексеева</a:t>
            </a:r>
            <a:r>
              <a:rPr lang="ru-RU" sz="2800" i="1" dirty="0" smtClean="0"/>
              <a:t> ДЗМ</a:t>
            </a:r>
          </a:p>
          <a:p>
            <a:pPr algn="ctr"/>
            <a:r>
              <a:rPr lang="ru-RU" sz="2800" i="1" dirty="0" smtClean="0"/>
              <a:t>Президент Межрегиональной общественной организации «Клуб психиатров (Психиатрия: нить Ариадны)»</a:t>
            </a:r>
          </a:p>
          <a:p>
            <a:pPr algn="ctr"/>
            <a:r>
              <a:rPr lang="ru-RU" sz="2800" i="1" dirty="0" smtClean="0"/>
              <a:t>Кандидат медицинских наук</a:t>
            </a:r>
            <a:endParaRPr lang="ru-RU" sz="2800" i="1" dirty="0" smtClean="0"/>
          </a:p>
          <a:p>
            <a:pPr algn="ctr"/>
            <a:r>
              <a:rPr lang="ru-RU" sz="2800" i="1" dirty="0" smtClean="0"/>
              <a:t>(</a:t>
            </a:r>
            <a:r>
              <a:rPr lang="ru-RU" sz="2800" i="1" dirty="0"/>
              <a:t>Москва) </a:t>
            </a:r>
          </a:p>
          <a:p>
            <a:pPr algn="ctr"/>
            <a:endParaRPr lang="ru-RU" sz="2800" i="1" dirty="0"/>
          </a:p>
        </p:txBody>
      </p:sp>
      <p:sp>
        <p:nvSpPr>
          <p:cNvPr id="4" name="Название 3"/>
          <p:cNvSpPr>
            <a:spLocks noGrp="1"/>
          </p:cNvSpPr>
          <p:nvPr>
            <p:ph type="ctrTitle"/>
          </p:nvPr>
        </p:nvSpPr>
        <p:spPr>
          <a:xfrm>
            <a:off x="0" y="552824"/>
            <a:ext cx="9144000" cy="2943411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b="0" i="1" dirty="0">
                <a:effectLst/>
              </a:rPr>
              <a:t>Профессиональная реабилитация психически больных: модель многоэтапного процесса</a:t>
            </a:r>
            <a:br>
              <a:rPr lang="ru-RU" sz="4000" b="0" i="1" dirty="0">
                <a:effectLst/>
              </a:rPr>
            </a:br>
            <a:endParaRPr lang="ru-RU" sz="40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￼</a:t>
            </a:r>
          </a:p>
        </p:txBody>
      </p:sp>
    </p:spTree>
    <p:extLst>
      <p:ext uri="{BB962C8B-B14F-4D97-AF65-F5344CB8AC3E}">
        <p14:creationId xmlns:p14="http://schemas.microsoft.com/office/powerpoint/2010/main" val="237163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1121" y="318620"/>
            <a:ext cx="8672527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6600"/>
                </a:solidFill>
              </a:rPr>
              <a:t>Эффективность модели: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41121" y="1731737"/>
            <a:ext cx="8762332" cy="4874520"/>
          </a:xfrm>
        </p:spPr>
        <p:txBody>
          <a:bodyPr/>
          <a:lstStyle/>
          <a:p>
            <a:r>
              <a:rPr lang="ru-RU" dirty="0" smtClean="0"/>
              <a:t>Трудовая терапия, профессиональное обучение, стажировка и рациональное трудоустройство инвалидов организовано в рамках реальных для них условий на разных этапах с учетом клинико-социальных показаний и их профессионального потенциала</a:t>
            </a:r>
          </a:p>
          <a:p>
            <a:r>
              <a:rPr lang="ru-RU" dirty="0" smtClean="0"/>
              <a:t>На каждом из этапов была создана потенциальная возможность для инвалидов в повышении своего профессионального и социального уровня</a:t>
            </a:r>
          </a:p>
          <a:p>
            <a:r>
              <a:rPr lang="ru-RU" dirty="0" smtClean="0"/>
              <a:t>Подобные профессиональные цепочки с преемственно связанными этапами могут создаваться в различных профильных областях</a:t>
            </a:r>
          </a:p>
        </p:txBody>
      </p:sp>
    </p:spTree>
    <p:extLst>
      <p:ext uri="{BB962C8B-B14F-4D97-AF65-F5344CB8AC3E}">
        <p14:creationId xmlns:p14="http://schemas.microsoft.com/office/powerpoint/2010/main" val="53340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366" y="1485898"/>
            <a:ext cx="2079787" cy="4025900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 rot="16200000">
            <a:off x="1266826" y="2276476"/>
            <a:ext cx="3733801" cy="2152647"/>
          </a:xfrm>
          <a:prstGeom prst="rightArrow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Calibri"/>
                <a:cs typeface="Calibri"/>
              </a:rPr>
              <a:t>Работодатель</a:t>
            </a:r>
            <a:endParaRPr lang="ru-RU" sz="3600" dirty="0">
              <a:latin typeface="Calibri"/>
              <a:cs typeface="Calibri"/>
            </a:endParaRPr>
          </a:p>
        </p:txBody>
      </p:sp>
      <p:sp>
        <p:nvSpPr>
          <p:cNvPr id="16" name="Штриховая стрелка вправо 15"/>
          <p:cNvSpPr/>
          <p:nvPr/>
        </p:nvSpPr>
        <p:spPr>
          <a:xfrm>
            <a:off x="292099" y="3143250"/>
            <a:ext cx="2657593" cy="673100"/>
          </a:xfrm>
          <a:prstGeom prst="stripedRightArrow">
            <a:avLst/>
          </a:prstGeom>
          <a:solidFill>
            <a:srgbClr val="CAF29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/>
              <a:cs typeface="Calibri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92100" y="4991100"/>
            <a:ext cx="8572500" cy="14859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Calibri"/>
                <a:cs typeface="Calibri"/>
              </a:rPr>
              <a:t>Инвалидность</a:t>
            </a:r>
            <a:endParaRPr lang="ru-RU" sz="4000" dirty="0">
              <a:latin typeface="Calibri"/>
              <a:cs typeface="Calibri"/>
            </a:endParaRPr>
          </a:p>
        </p:txBody>
      </p:sp>
      <p:sp>
        <p:nvSpPr>
          <p:cNvPr id="17" name="Штриховая стрелка вправо 16"/>
          <p:cNvSpPr/>
          <p:nvPr/>
        </p:nvSpPr>
        <p:spPr>
          <a:xfrm rot="2064508">
            <a:off x="554371" y="4474893"/>
            <a:ext cx="2333713" cy="673100"/>
          </a:xfrm>
          <a:prstGeom prst="stripedRightArrow">
            <a:avLst/>
          </a:prstGeom>
          <a:solidFill>
            <a:srgbClr val="CAF29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/>
              <a:cs typeface="Calibri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92100" y="0"/>
            <a:ext cx="8572500" cy="14859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Calibri"/>
                <a:cs typeface="Calibri"/>
              </a:rPr>
              <a:t>Трудоустройство</a:t>
            </a:r>
            <a:endParaRPr lang="ru-RU" sz="4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8" name="Штриховая стрелка вправо 17"/>
          <p:cNvSpPr/>
          <p:nvPr/>
        </p:nvSpPr>
        <p:spPr>
          <a:xfrm rot="18851182">
            <a:off x="396977" y="1621921"/>
            <a:ext cx="2724091" cy="673100"/>
          </a:xfrm>
          <a:prstGeom prst="stripedRightArrow">
            <a:avLst/>
          </a:prstGeom>
          <a:solidFill>
            <a:srgbClr val="CAF29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/>
              <a:cs typeface="Calibri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6200000">
            <a:off x="4565649" y="2387600"/>
            <a:ext cx="3733801" cy="1930400"/>
          </a:xfrm>
          <a:prstGeom prst="rightArrow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Calibri"/>
                <a:cs typeface="Calibri"/>
              </a:rPr>
              <a:t>Психиатр</a:t>
            </a:r>
            <a:endParaRPr lang="ru-RU" sz="3600" dirty="0">
              <a:latin typeface="Calibri"/>
              <a:cs typeface="Calibri"/>
            </a:endParaRPr>
          </a:p>
        </p:txBody>
      </p:sp>
      <p:sp>
        <p:nvSpPr>
          <p:cNvPr id="14" name="Вертикальный свиток 13"/>
          <p:cNvSpPr/>
          <p:nvPr/>
        </p:nvSpPr>
        <p:spPr>
          <a:xfrm>
            <a:off x="0" y="1485900"/>
            <a:ext cx="1854200" cy="3594100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rgbClr val="000000"/>
                </a:solidFill>
                <a:latin typeface="Calibri"/>
                <a:cs typeface="Calibri"/>
              </a:rPr>
              <a:t>Государ-ственная</a:t>
            </a:r>
            <a:r>
              <a:rPr lang="ru-RU" sz="2400" dirty="0" smtClean="0">
                <a:solidFill>
                  <a:srgbClr val="000000"/>
                </a:solidFill>
                <a:latin typeface="Calibri"/>
                <a:cs typeface="Calibri"/>
              </a:rPr>
              <a:t> под-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  <a:cs typeface="Calibri"/>
              </a:rPr>
              <a:t>держка</a:t>
            </a:r>
            <a:endParaRPr lang="ru-RU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984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143000" y="31862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ИТОГ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41121" y="1731737"/>
            <a:ext cx="8762332" cy="4874520"/>
          </a:xfrm>
        </p:spPr>
        <p:txBody>
          <a:bodyPr>
            <a:noAutofit/>
          </a:bodyPr>
          <a:lstStyle/>
          <a:p>
            <a:r>
              <a:rPr lang="ru-RU" sz="3200" dirty="0" smtClean="0"/>
              <a:t>Отечественный практический опыт показывает, что психиатрическая служба и общество в целом обладают значительным ресурсом возвращения инвалидов вследствие психических заболеваний к активной жизни в семье, профессиональной и общественной сферах</a:t>
            </a:r>
          </a:p>
          <a:p>
            <a:pPr marL="4572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7480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407032"/>
            <a:ext cx="9144000" cy="2573299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ЛЮБАЯ РЕАБИЛИТАЦИЯ ПСИХИЧЕСКИ БОЛЬНЫХ ТЕРЯЕТ СМЫСЛ, ЕСЛИ ПАЦИЕНТ НЕ ИМЕЕТ ПЕРСПЕКТИВЫ РАЦИОНАЛЬНОГО ТРУДОУСТРОЙСТВА</a:t>
            </a:r>
            <a:br>
              <a:rPr lang="ru-RU" sz="3200" dirty="0" smtClean="0"/>
            </a:br>
            <a:r>
              <a:rPr lang="ru-RU" sz="3200" i="1" dirty="0" smtClean="0"/>
              <a:t>Д.Е. Мелехов</a:t>
            </a:r>
            <a:endParaRPr lang="ru-RU" sz="3200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422650"/>
            <a:ext cx="3810000" cy="3238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40000" y="3422650"/>
            <a:ext cx="4216400" cy="273050"/>
          </a:xfrm>
          <a:prstGeom prst="rect">
            <a:avLst/>
          </a:prstGeom>
          <a:solidFill>
            <a:srgbClr val="DFF5F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61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541492"/>
            <a:ext cx="8229600" cy="109321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Благодарю за внимание</a:t>
            </a:r>
            <a:endParaRPr lang="ru-RU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4884"/>
            <a:ext cx="5475605" cy="3550017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043" y="2884995"/>
            <a:ext cx="4640957" cy="290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5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127000" y="-98232"/>
            <a:ext cx="9016999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Calibri"/>
                <a:cs typeface="Calibri"/>
              </a:rPr>
              <a:t>Предлагается предусмотреть</a:t>
            </a:r>
            <a:endParaRPr lang="ru-RU" dirty="0">
              <a:latin typeface="Calibri"/>
              <a:cs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7001" y="819288"/>
            <a:ext cx="9016999" cy="535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ru-RU" dirty="0">
                <a:latin typeface="Calibri"/>
                <a:cs typeface="Calibri"/>
              </a:rPr>
              <a:t>Различную глубину господдержки по периодам: начальный (период становления - до трех лет с начала договорных отношений), постоянный (на все время договорных отношений между работодателем и лечебным учреждением</a:t>
            </a:r>
            <a:r>
              <a:rPr lang="ru-RU" dirty="0" smtClean="0">
                <a:latin typeface="Calibri"/>
                <a:cs typeface="Calibri"/>
              </a:rPr>
              <a:t>)</a:t>
            </a:r>
          </a:p>
          <a:p>
            <a:pPr marL="285750" indent="-285750">
              <a:buFont typeface="Wingdings" charset="2"/>
              <a:buChar char="ü"/>
            </a:pPr>
            <a:endParaRPr lang="ru-RU" dirty="0">
              <a:latin typeface="Calibri"/>
              <a:cs typeface="Calibri"/>
            </a:endParaRPr>
          </a:p>
          <a:p>
            <a:pPr marL="285750" indent="-285750">
              <a:buFont typeface="Wingdings" charset="2"/>
              <a:buChar char="ü"/>
            </a:pPr>
            <a:r>
              <a:rPr lang="ru-RU" dirty="0" smtClean="0">
                <a:latin typeface="Calibri"/>
                <a:cs typeface="Calibri"/>
              </a:rPr>
              <a:t>Безвозмездное </a:t>
            </a:r>
            <a:r>
              <a:rPr lang="ru-RU" dirty="0">
                <a:latin typeface="Calibri"/>
                <a:cs typeface="Calibri"/>
              </a:rPr>
              <a:t>пользование помещениями и бесплатные коммунальные услуги для работодателя, обеспечивающего производственный процесс на площадях психиатрических </a:t>
            </a:r>
            <a:r>
              <a:rPr lang="ru-RU" dirty="0" smtClean="0">
                <a:latin typeface="Calibri"/>
                <a:cs typeface="Calibri"/>
              </a:rPr>
              <a:t>учреждений</a:t>
            </a:r>
          </a:p>
          <a:p>
            <a:pPr marL="285750" indent="-285750">
              <a:buFont typeface="Wingdings" charset="2"/>
              <a:buChar char="ü"/>
            </a:pPr>
            <a:endParaRPr lang="ru-RU" dirty="0">
              <a:latin typeface="Calibri"/>
              <a:cs typeface="Calibri"/>
            </a:endParaRPr>
          </a:p>
          <a:p>
            <a:pPr marL="285750" indent="-285750">
              <a:buFont typeface="Wingdings" charset="2"/>
              <a:buChar char="ü"/>
            </a:pPr>
            <a:r>
              <a:rPr lang="ru-RU" dirty="0" smtClean="0">
                <a:latin typeface="Calibri"/>
                <a:cs typeface="Calibri"/>
              </a:rPr>
              <a:t>Полные </a:t>
            </a:r>
            <a:r>
              <a:rPr lang="ru-RU" dirty="0">
                <a:latin typeface="Calibri"/>
                <a:cs typeface="Calibri"/>
              </a:rPr>
              <a:t>«налоговые каникулы» для работодателей в части рассматриваемой предпринимательской деятельности на период становления (до трех лет</a:t>
            </a:r>
            <a:r>
              <a:rPr lang="ru-RU" dirty="0" smtClean="0">
                <a:latin typeface="Calibri"/>
                <a:cs typeface="Calibri"/>
              </a:rPr>
              <a:t>)</a:t>
            </a:r>
          </a:p>
          <a:p>
            <a:pPr marL="285750" indent="-285750">
              <a:buFont typeface="Wingdings" charset="2"/>
              <a:buChar char="ü"/>
            </a:pPr>
            <a:endParaRPr lang="ru-RU" dirty="0">
              <a:latin typeface="Calibri"/>
              <a:cs typeface="Calibri"/>
            </a:endParaRPr>
          </a:p>
          <a:p>
            <a:pPr marL="285750" indent="-285750">
              <a:buFont typeface="Wingdings" charset="2"/>
              <a:buChar char="ü"/>
            </a:pPr>
            <a:r>
              <a:rPr lang="ru-RU" dirty="0" smtClean="0">
                <a:latin typeface="Calibri"/>
                <a:cs typeface="Calibri"/>
              </a:rPr>
              <a:t>Налоговые </a:t>
            </a:r>
            <a:r>
              <a:rPr lang="ru-RU" dirty="0">
                <a:latin typeface="Calibri"/>
                <a:cs typeface="Calibri"/>
              </a:rPr>
              <a:t>льготы (понижение налоговых ставок) для компенсации работодателям более низкой производительности труда инвалидов и выхода на среднеотраслевую рентабельность (на остальной договорной период</a:t>
            </a:r>
            <a:r>
              <a:rPr lang="ru-RU" dirty="0" smtClean="0">
                <a:latin typeface="Calibri"/>
                <a:cs typeface="Calibri"/>
              </a:rPr>
              <a:t>)</a:t>
            </a:r>
          </a:p>
          <a:p>
            <a:pPr marL="285750" indent="-285750">
              <a:buFont typeface="Wingdings" charset="2"/>
              <a:buChar char="ü"/>
            </a:pPr>
            <a:endParaRPr lang="ru-RU" dirty="0">
              <a:latin typeface="Calibri"/>
              <a:cs typeface="Calibri"/>
            </a:endParaRPr>
          </a:p>
          <a:p>
            <a:pPr marL="285750" indent="-285750">
              <a:buFont typeface="Wingdings" charset="2"/>
              <a:buChar char="ü"/>
            </a:pPr>
            <a:r>
              <a:rPr lang="ru-RU" dirty="0">
                <a:latin typeface="Calibri"/>
                <a:cs typeface="Calibri"/>
              </a:rPr>
              <a:t>К</a:t>
            </a:r>
            <a:r>
              <a:rPr lang="ru-RU" dirty="0" smtClean="0">
                <a:latin typeface="Calibri"/>
                <a:cs typeface="Calibri"/>
              </a:rPr>
              <a:t>омпенсацию </a:t>
            </a:r>
            <a:r>
              <a:rPr lang="ru-RU" dirty="0">
                <a:latin typeface="Calibri"/>
                <a:cs typeface="Calibri"/>
              </a:rPr>
              <a:t>за счет средств федерального бюджета недополученных доходов работодателей, обеспечивающих трудоустройство людей </a:t>
            </a:r>
            <a:r>
              <a:rPr lang="ru-RU" dirty="0" smtClean="0">
                <a:latin typeface="Calibri"/>
                <a:cs typeface="Calibri"/>
              </a:rPr>
              <a:t>с особенностями </a:t>
            </a:r>
            <a:r>
              <a:rPr lang="ru-RU" dirty="0">
                <a:latin typeface="Calibri"/>
                <a:cs typeface="Calibri"/>
              </a:rPr>
              <a:t>психического развития, а также других лиц с ограниченными возможностями здоровья, в порядке, определяемом Правительством </a:t>
            </a:r>
            <a:r>
              <a:rPr lang="ru-RU" dirty="0" smtClean="0">
                <a:latin typeface="Calibri"/>
                <a:cs typeface="Calibri"/>
              </a:rPr>
              <a:t>РФ</a:t>
            </a:r>
            <a:endParaRPr lang="ru-RU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583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58148"/>
            <a:ext cx="9144000" cy="590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ru-RU" dirty="0">
                <a:solidFill>
                  <a:srgbClr val="000000"/>
                </a:solidFill>
                <a:latin typeface="Calibri"/>
                <a:cs typeface="Calibri"/>
              </a:rPr>
              <a:t>Выделение дополнительных средств Министерству труда и социального развития РФ для осуществления поддержки предприятий и организаций, обеспечивающих трудоустройство людей с особенностями психического развития, а также других лиц с ограниченными возможностями здоровья, в порядке, определяемом </a:t>
            </a:r>
            <a:r>
              <a:rPr lang="ru-RU" dirty="0" smtClean="0">
                <a:solidFill>
                  <a:srgbClr val="000000"/>
                </a:solidFill>
                <a:latin typeface="Calibri"/>
                <a:cs typeface="Calibri"/>
              </a:rPr>
              <a:t>Правительством РФ</a:t>
            </a:r>
          </a:p>
          <a:p>
            <a:endParaRPr lang="ru-RU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>
              <a:buFont typeface="Wingdings" charset="2"/>
              <a:buChar char="ü"/>
            </a:pPr>
            <a:r>
              <a:rPr lang="ru-RU" dirty="0">
                <a:solidFill>
                  <a:srgbClr val="000000"/>
                </a:solidFill>
                <a:latin typeface="Calibri"/>
                <a:cs typeface="Calibri"/>
              </a:rPr>
              <a:t>С</a:t>
            </a:r>
            <a:r>
              <a:rPr lang="ru-RU" dirty="0" smtClean="0">
                <a:solidFill>
                  <a:srgbClr val="000000"/>
                </a:solidFill>
                <a:latin typeface="Calibri"/>
                <a:cs typeface="Calibri"/>
              </a:rPr>
              <a:t>тимулирование </a:t>
            </a:r>
            <a:r>
              <a:rPr lang="ru-RU" dirty="0">
                <a:solidFill>
                  <a:srgbClr val="000000"/>
                </a:solidFill>
                <a:latin typeface="Calibri"/>
                <a:cs typeface="Calibri"/>
              </a:rPr>
              <a:t>заказчиков посредством понижения налоговой ставки налога на прибыль к размещению заказов в организациях, участвующих в социальной адаптации инвалидов вследствие психических расстройств и других лиц с ограниченными возможностями здоровья, в целях обеспечения производственной </a:t>
            </a:r>
            <a:r>
              <a:rPr lang="ru-RU" dirty="0" smtClean="0">
                <a:solidFill>
                  <a:srgbClr val="000000"/>
                </a:solidFill>
                <a:latin typeface="Calibri"/>
                <a:cs typeface="Calibri"/>
              </a:rPr>
              <a:t>загрузки</a:t>
            </a:r>
          </a:p>
          <a:p>
            <a:pPr marL="285750" indent="-285750">
              <a:buFont typeface="Wingdings" charset="2"/>
              <a:buChar char="ü"/>
            </a:pPr>
            <a:endParaRPr lang="ru-RU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>
              <a:buFont typeface="Wingdings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Calibri"/>
                <a:cs typeface="Calibri"/>
              </a:rPr>
              <a:t>Обеспечение </a:t>
            </a:r>
            <a:r>
              <a:rPr lang="ru-RU" dirty="0">
                <a:solidFill>
                  <a:srgbClr val="000000"/>
                </a:solidFill>
                <a:latin typeface="Calibri"/>
                <a:cs typeface="Calibri"/>
              </a:rPr>
              <a:t>преференций при участии в конкурсах на получение госзаказов предприятиям и организациям, на которых трудоустроены люди с особенностями психического развития, а также других лиц с ограниченными возможностями здоровья, в порядке, определяемом Правительством </a:t>
            </a:r>
            <a:r>
              <a:rPr lang="ru-RU" dirty="0" smtClean="0">
                <a:solidFill>
                  <a:srgbClr val="000000"/>
                </a:solidFill>
                <a:latin typeface="Calibri"/>
                <a:cs typeface="Calibri"/>
              </a:rPr>
              <a:t>РФ</a:t>
            </a:r>
          </a:p>
          <a:p>
            <a:pPr marL="285750" indent="-285750">
              <a:buFont typeface="Wingdings" charset="2"/>
              <a:buChar char="ü"/>
            </a:pPr>
            <a:endParaRPr lang="ru-RU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>
              <a:buFont typeface="Wingdings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Calibri"/>
                <a:cs typeface="Calibri"/>
              </a:rPr>
              <a:t>Обеспечение </a:t>
            </a:r>
            <a:r>
              <a:rPr lang="ru-RU" dirty="0">
                <a:solidFill>
                  <a:srgbClr val="000000"/>
                </a:solidFill>
                <a:latin typeface="Calibri"/>
                <a:cs typeface="Calibri"/>
              </a:rPr>
              <a:t>государственного заказа на работы и услуги, выполняемые </a:t>
            </a:r>
            <a:r>
              <a:rPr lang="ru-RU" dirty="0" smtClean="0">
                <a:solidFill>
                  <a:srgbClr val="000000"/>
                </a:solidFill>
                <a:latin typeface="Calibri"/>
                <a:cs typeface="Calibri"/>
              </a:rPr>
              <a:t>инвалидами</a:t>
            </a:r>
          </a:p>
          <a:p>
            <a:pPr marL="285750" indent="-285750">
              <a:buFont typeface="Wingdings" charset="2"/>
              <a:buChar char="ü"/>
            </a:pPr>
            <a:endParaRPr lang="ru-RU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>
              <a:buFont typeface="Wingdings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Calibri"/>
                <a:cs typeface="Calibri"/>
              </a:rPr>
              <a:t>Обеспечение </a:t>
            </a:r>
            <a:r>
              <a:rPr lang="ru-RU" dirty="0">
                <a:solidFill>
                  <a:srgbClr val="000000"/>
                </a:solidFill>
                <a:latin typeface="Calibri"/>
                <a:cs typeface="Calibri"/>
              </a:rPr>
              <a:t>преференций в рамках государственных конкурсов на выполнение услуг и работ для работодателей, обеспечивающих трудоустройство инвалидов на своих предприятиях.</a:t>
            </a:r>
          </a:p>
        </p:txBody>
      </p:sp>
      <p:sp>
        <p:nvSpPr>
          <p:cNvPr id="5" name="Название 2"/>
          <p:cNvSpPr>
            <a:spLocks noGrp="1"/>
          </p:cNvSpPr>
          <p:nvPr>
            <p:ph type="title"/>
          </p:nvPr>
        </p:nvSpPr>
        <p:spPr>
          <a:xfrm>
            <a:off x="127000" y="-98232"/>
            <a:ext cx="9016999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Calibri"/>
                <a:cs typeface="Calibri"/>
              </a:rPr>
              <a:t>Предлагается предусмотреть</a:t>
            </a:r>
            <a:endParaRPr lang="ru-RU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121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316935" y="3183819"/>
            <a:ext cx="4050814" cy="3420181"/>
          </a:xfrm>
          <a:prstGeom prst="roundRect">
            <a:avLst>
              <a:gd name="adj" fmla="val 17417"/>
            </a:avLst>
          </a:prstGeom>
          <a:solidFill>
            <a:schemeClr val="accent4">
              <a:lumMod val="50000"/>
            </a:schemeClr>
          </a:solidFill>
          <a:scene3d>
            <a:camera prst="isometricOffAxis2Top"/>
            <a:lightRig rig="balanced" dir="tr"/>
          </a:scene3d>
          <a:sp3d prstMaterial="matte">
            <a:bevelT w="1905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ПСИХИАТРИЯ</a:t>
            </a:r>
            <a:endParaRPr lang="ru-RU" sz="4000" dirty="0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41634" y="25448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О приоритетах</a:t>
            </a:r>
            <a:endParaRPr lang="ru-RU" dirty="0"/>
          </a:p>
        </p:txBody>
      </p:sp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47" y="1190790"/>
            <a:ext cx="4558388" cy="515927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 rot="3416837">
            <a:off x="1194772" y="3045078"/>
            <a:ext cx="30340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ТРУДОУСТРОЙСТВО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471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2 3"/>
          <p:cNvSpPr/>
          <p:nvPr/>
        </p:nvSpPr>
        <p:spPr>
          <a:xfrm>
            <a:off x="6189411" y="1741840"/>
            <a:ext cx="2954589" cy="1616548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Около 60000 ЧЕЛОВЕК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4470" y="2033969"/>
            <a:ext cx="5897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ИНВАЛИДОВ ВСЛЕДСТВИ</a:t>
            </a:r>
            <a:r>
              <a:rPr lang="ru-RU" sz="2400" dirty="0"/>
              <a:t>Е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2400" dirty="0" smtClean="0"/>
              <a:t>ПСИХИЧЕСКИХ ЗАБОЛЕВАНИЙ В МОСКВЕ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27510" y="3172004"/>
            <a:ext cx="1051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 НИХ: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51606" y="3553951"/>
            <a:ext cx="1838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I, II </a:t>
            </a:r>
            <a:r>
              <a:rPr lang="ru-RU" sz="2400" dirty="0" smtClean="0"/>
              <a:t>ГРУППА</a:t>
            </a:r>
            <a:endParaRPr lang="ru-RU" sz="2400" dirty="0"/>
          </a:p>
        </p:txBody>
      </p:sp>
      <p:sp>
        <p:nvSpPr>
          <p:cNvPr id="8" name="Пятно 2 7"/>
          <p:cNvSpPr/>
          <p:nvPr/>
        </p:nvSpPr>
        <p:spPr>
          <a:xfrm>
            <a:off x="2763230" y="3043050"/>
            <a:ext cx="2954589" cy="1616548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94,2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9" name="Пятно 2 8"/>
          <p:cNvSpPr/>
          <p:nvPr/>
        </p:nvSpPr>
        <p:spPr>
          <a:xfrm>
            <a:off x="751606" y="4953411"/>
            <a:ext cx="2954589" cy="1616548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25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936" y="4348149"/>
            <a:ext cx="3474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 ВОЗРАСТЕ ДО 29 ЛЕТ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905087" y="4348149"/>
            <a:ext cx="3474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 ВОЗРАСТЕ ДО 40 ЛЕТ</a:t>
            </a:r>
            <a:endParaRPr lang="ru-RU" sz="2400" dirty="0"/>
          </a:p>
        </p:txBody>
      </p:sp>
      <p:sp>
        <p:nvSpPr>
          <p:cNvPr id="12" name="Пятно 2 11"/>
          <p:cNvSpPr/>
          <p:nvPr/>
        </p:nvSpPr>
        <p:spPr>
          <a:xfrm>
            <a:off x="5245179" y="4953411"/>
            <a:ext cx="2954589" cy="1616548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70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4470" y="333663"/>
            <a:ext cx="5897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ИНВАЛИДОВ ВСЛЕДСТВИ</a:t>
            </a:r>
            <a:r>
              <a:rPr lang="ru-RU" sz="2400" dirty="0"/>
              <a:t>Е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2400" dirty="0" smtClean="0"/>
              <a:t>ПСИХИЧЕСКИХ ЗАБОЛЕВАНИЙ В РФ</a:t>
            </a:r>
            <a:endParaRPr lang="ru-RU" sz="2400" dirty="0"/>
          </a:p>
        </p:txBody>
      </p:sp>
      <p:sp>
        <p:nvSpPr>
          <p:cNvPr id="14" name="Пятно 2 13"/>
          <p:cNvSpPr/>
          <p:nvPr/>
        </p:nvSpPr>
        <p:spPr>
          <a:xfrm>
            <a:off x="5870218" y="65526"/>
            <a:ext cx="3273782" cy="1676313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Более 1,2 млн. ЧЕЛОВЕК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87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116629" y="6310337"/>
            <a:ext cx="8915602" cy="534515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Психиатрическая больница №1 им. Н.А. Алексеева ДЗМ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-147051" y="3477977"/>
            <a:ext cx="29276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МЕДИКО-РЕАБИЛИТАЦИОННОЕ ОТДЕЛЕНИЕ</a:t>
            </a:r>
            <a:endParaRPr lang="ru-RU" sz="2000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18649" y="97697"/>
            <a:ext cx="8613582" cy="7536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Работодатель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95574311"/>
              </p:ext>
            </p:extLst>
          </p:nvPr>
        </p:nvGraphicFramePr>
        <p:xfrm>
          <a:off x="4861" y="2874100"/>
          <a:ext cx="9027370" cy="3409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Овал 13"/>
          <p:cNvSpPr/>
          <p:nvPr/>
        </p:nvSpPr>
        <p:spPr>
          <a:xfrm>
            <a:off x="0" y="2098842"/>
            <a:ext cx="9143999" cy="418442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олна 9"/>
          <p:cNvSpPr/>
          <p:nvPr/>
        </p:nvSpPr>
        <p:spPr>
          <a:xfrm>
            <a:off x="-147051" y="1833791"/>
            <a:ext cx="9291051" cy="1644186"/>
          </a:xfrm>
          <a:prstGeom prst="wave">
            <a:avLst>
              <a:gd name="adj1" fmla="val 0"/>
              <a:gd name="adj2" fmla="val 35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000000"/>
                </a:solidFill>
              </a:rPr>
              <a:t>ПРОИЗВОДСТВЕННЫЙ УЧАСТОК </a:t>
            </a:r>
          </a:p>
          <a:p>
            <a:pPr algn="ctr"/>
            <a:r>
              <a:rPr lang="ru-RU" sz="2400" i="1" dirty="0" smtClean="0">
                <a:solidFill>
                  <a:srgbClr val="000000"/>
                </a:solidFill>
              </a:rPr>
              <a:t>интеграционного предприятия</a:t>
            </a:r>
          </a:p>
        </p:txBody>
      </p:sp>
      <p:sp>
        <p:nvSpPr>
          <p:cNvPr id="9" name="Овал 8"/>
          <p:cNvSpPr/>
          <p:nvPr/>
        </p:nvSpPr>
        <p:spPr>
          <a:xfrm>
            <a:off x="1128969" y="687797"/>
            <a:ext cx="6825124" cy="1411045"/>
          </a:xfrm>
          <a:prstGeom prst="ellipse">
            <a:avLst/>
          </a:prstGeom>
          <a:solidFill>
            <a:srgbClr val="F78D7C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Программа «временная занятость»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5041" y="2261172"/>
            <a:ext cx="2288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15-20</a:t>
            </a:r>
            <a:r>
              <a:rPr lang="en-US" sz="2800" dirty="0" smtClean="0"/>
              <a:t>%</a:t>
            </a:r>
            <a:r>
              <a:rPr lang="ru-RU" sz="2800" dirty="0" smtClean="0"/>
              <a:t> МЕСТ</a:t>
            </a:r>
            <a:endParaRPr lang="ru-RU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743273" y="3881520"/>
            <a:ext cx="2288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80-85</a:t>
            </a:r>
            <a:r>
              <a:rPr lang="en-US" sz="2800" dirty="0" smtClean="0"/>
              <a:t>%</a:t>
            </a:r>
            <a:r>
              <a:rPr lang="ru-RU" sz="2800" dirty="0" smtClean="0"/>
              <a:t> МЕСТ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2632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 animBg="1"/>
      <p:bldGraphic spid="6" grpId="0">
        <p:bldAsOne/>
      </p:bldGraphic>
      <p:bldP spid="14" grpId="0" animBg="1"/>
      <p:bldP spid="10" grpId="0" animBg="1"/>
      <p:bldP spid="9" grpId="0" animBg="1"/>
      <p:bldP spid="20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1168400" y="9226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70-е годы</a:t>
            </a:r>
            <a:endParaRPr lang="ru-RU" dirty="0"/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774701"/>
            <a:ext cx="3193485" cy="21081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41800" y="1050602"/>
            <a:ext cx="455034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0090"/>
                </a:solidFill>
              </a:rPr>
              <a:t>Томская республиканская </a:t>
            </a:r>
          </a:p>
          <a:p>
            <a:pPr algn="ctr"/>
            <a:r>
              <a:rPr lang="ru-RU" sz="2800" dirty="0" smtClean="0">
                <a:solidFill>
                  <a:srgbClr val="000090"/>
                </a:solidFill>
              </a:rPr>
              <a:t>психиатрическая </a:t>
            </a:r>
          </a:p>
          <a:p>
            <a:pPr algn="ctr"/>
            <a:r>
              <a:rPr lang="ru-RU" sz="2800" dirty="0">
                <a:solidFill>
                  <a:srgbClr val="000090"/>
                </a:solidFill>
              </a:rPr>
              <a:t>к</a:t>
            </a:r>
            <a:r>
              <a:rPr lang="ru-RU" sz="2800" dirty="0" smtClean="0">
                <a:solidFill>
                  <a:srgbClr val="000090"/>
                </a:solidFill>
              </a:rPr>
              <a:t>линическая больница</a:t>
            </a:r>
            <a:endParaRPr lang="ru-RU" sz="2800" dirty="0">
              <a:solidFill>
                <a:srgbClr val="00009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49700" y="4981566"/>
            <a:ext cx="5071044" cy="1200328"/>
          </a:xfrm>
          <a:prstGeom prst="rect">
            <a:avLst/>
          </a:prstGeom>
          <a:noFill/>
          <a:ln>
            <a:solidFill>
              <a:srgbClr val="B74D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Школа передового опыта </a:t>
            </a:r>
          </a:p>
          <a:p>
            <a:pPr algn="ctr"/>
            <a:r>
              <a:rPr lang="ru-RU" sz="2400" i="1" dirty="0" smtClean="0"/>
              <a:t>в области реабилитации </a:t>
            </a:r>
          </a:p>
          <a:p>
            <a:pPr algn="ctr"/>
            <a:r>
              <a:rPr lang="ru-RU" sz="2400" i="1" dirty="0" smtClean="0"/>
              <a:t>психически больных</a:t>
            </a:r>
            <a:endParaRPr lang="ru-RU" sz="2400" i="1" dirty="0"/>
          </a:p>
        </p:txBody>
      </p:sp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200" y="2587815"/>
            <a:ext cx="1803400" cy="2317369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6296" y="2587815"/>
            <a:ext cx="1609004" cy="232556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1600" y="3042573"/>
            <a:ext cx="504060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dirty="0" smtClean="0"/>
              <a:t>Государственный подшипниковый </a:t>
            </a:r>
          </a:p>
          <a:p>
            <a:r>
              <a:rPr lang="ru-RU" dirty="0" smtClean="0"/>
              <a:t>	завод №5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Манометровый завод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Приборный завод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Обувная фабрика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Завод резиновой обуви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Спичечная фабрика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Кондитерская фабрика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Хлебозавод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Шпалопропиточный завод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Махорочная фабрика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4 сельскохозяйственных </a:t>
            </a:r>
          </a:p>
          <a:p>
            <a:r>
              <a:rPr lang="ru-RU" dirty="0" smtClean="0"/>
              <a:t>предприятия агропромышленного комплекса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294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59889" y="16002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80-90-е годы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3300"/>
            <a:ext cx="4073562" cy="2705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65600" y="1118354"/>
            <a:ext cx="4851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0090"/>
                </a:solidFill>
              </a:rPr>
              <a:t>Московская психиатрическая клиническая больница №1 им. Н.А. Алексеева</a:t>
            </a:r>
            <a:endParaRPr lang="ru-RU" sz="3200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8000" y="3193850"/>
            <a:ext cx="469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sz="2400" dirty="0" smtClean="0"/>
              <a:t>Завод электроизмерительных приборов</a:t>
            </a:r>
          </a:p>
          <a:p>
            <a:pPr marL="285750" indent="-285750">
              <a:buFont typeface="Arial"/>
              <a:buChar char="•"/>
            </a:pPr>
            <a:r>
              <a:rPr lang="ru-RU" sz="2400" dirty="0" smtClean="0"/>
              <a:t>Инструментальный завод</a:t>
            </a:r>
          </a:p>
          <a:p>
            <a:pPr marL="285750" indent="-285750">
              <a:buFont typeface="Arial"/>
              <a:buChar char="•"/>
            </a:pPr>
            <a:r>
              <a:rPr lang="ru-RU" sz="2400" dirty="0" smtClean="0"/>
              <a:t>Завод «</a:t>
            </a:r>
            <a:r>
              <a:rPr lang="ru-RU" sz="2400" dirty="0" err="1" smtClean="0"/>
              <a:t>Геофизприбор</a:t>
            </a:r>
            <a:r>
              <a:rPr lang="ru-RU" sz="2400" dirty="0" smtClean="0"/>
              <a:t>»</a:t>
            </a:r>
          </a:p>
          <a:p>
            <a:pPr marL="285750" indent="-285750">
              <a:buFont typeface="Arial"/>
              <a:buChar char="•"/>
            </a:pPr>
            <a:r>
              <a:rPr lang="ru-RU" sz="2400" dirty="0" smtClean="0"/>
              <a:t>Завод </a:t>
            </a:r>
            <a:r>
              <a:rPr lang="ru-RU" sz="2400" dirty="0" err="1"/>
              <a:t>С</a:t>
            </a:r>
            <a:r>
              <a:rPr lang="ru-RU" sz="2400" dirty="0" err="1" smtClean="0"/>
              <a:t>теклоагрегат</a:t>
            </a:r>
            <a:endParaRPr lang="ru-RU" sz="2400" dirty="0" smtClean="0"/>
          </a:p>
          <a:p>
            <a:pPr marL="285750" indent="-285750">
              <a:buFont typeface="Arial"/>
              <a:buChar char="•"/>
            </a:pPr>
            <a:r>
              <a:rPr lang="ru-RU" sz="2400" dirty="0" smtClean="0"/>
              <a:t>Фабрика художественных изделий</a:t>
            </a:r>
          </a:p>
          <a:p>
            <a:pPr marL="285750" indent="-285750">
              <a:buFont typeface="Arial"/>
              <a:buChar char="•"/>
            </a:pPr>
            <a:r>
              <a:rPr lang="ru-RU" sz="2400" dirty="0" smtClean="0"/>
              <a:t>Карандашная фабрика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05694" y="4370119"/>
            <a:ext cx="23614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0090"/>
                </a:solidFill>
              </a:rPr>
              <a:t>ПНД №10</a:t>
            </a:r>
            <a:endParaRPr lang="ru-RU" sz="4000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188" y="5078005"/>
            <a:ext cx="2998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Московский электроламповый завод – </a:t>
            </a:r>
            <a:r>
              <a:rPr lang="ru-RU" sz="2400" dirty="0" err="1" smtClean="0"/>
              <a:t>спеццех</a:t>
            </a:r>
            <a:r>
              <a:rPr lang="ru-RU" sz="2400" dirty="0" smtClean="0"/>
              <a:t> на 200 мест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5741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59889" y="16002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80-90-е годы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65600" y="1118354"/>
            <a:ext cx="485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0090"/>
                </a:solidFill>
              </a:rPr>
              <a:t>Калужская областная психиатрическая больница</a:t>
            </a:r>
            <a:endParaRPr lang="ru-RU" sz="3200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8000" y="3625650"/>
            <a:ext cx="469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sz="2400" dirty="0" smtClean="0"/>
              <a:t>Калужский турбинный завод</a:t>
            </a:r>
          </a:p>
          <a:p>
            <a:pPr marL="285750" indent="-285750">
              <a:buFont typeface="Arial"/>
              <a:buChar char="•"/>
            </a:pPr>
            <a:r>
              <a:rPr lang="ru-RU" sz="2400" dirty="0" smtClean="0"/>
              <a:t>Лечебно-трудовые мастерские на 200 мест</a:t>
            </a:r>
          </a:p>
          <a:p>
            <a:pPr marL="285750" indent="-285750">
              <a:buFont typeface="Arial"/>
              <a:buChar char="•"/>
            </a:pPr>
            <a:r>
              <a:rPr lang="ru-RU" sz="2400" dirty="0" err="1" smtClean="0"/>
              <a:t>Спеццех</a:t>
            </a:r>
            <a:r>
              <a:rPr lang="ru-RU" sz="2400" dirty="0" smtClean="0"/>
              <a:t> на 200 мест</a:t>
            </a:r>
          </a:p>
          <a:p>
            <a:pPr marL="285750" indent="-285750">
              <a:buFont typeface="Arial"/>
              <a:buChar char="•"/>
            </a:pPr>
            <a:r>
              <a:rPr lang="ru-RU" sz="2400" dirty="0" smtClean="0"/>
              <a:t>Общежитие при больнице на 100 мест</a:t>
            </a:r>
            <a:endParaRPr lang="ru-RU" sz="2400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049774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9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12289" y="130368"/>
            <a:ext cx="6512511" cy="89833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2011-2016 годы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028700"/>
            <a:ext cx="3606800" cy="31748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32299" y="1542534"/>
            <a:ext cx="43688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sz="2400" dirty="0" smtClean="0">
                <a:solidFill>
                  <a:srgbClr val="000090"/>
                </a:solidFill>
              </a:rPr>
              <a:t>Начальный этап – медико-реабилитационное отделение больницы им. Н.А. Алексеева</a:t>
            </a:r>
          </a:p>
          <a:p>
            <a:pPr marL="285750" indent="-285750">
              <a:buFont typeface="Arial"/>
              <a:buChar char="•"/>
            </a:pPr>
            <a:r>
              <a:rPr lang="ru-RU" sz="2400" dirty="0" smtClean="0">
                <a:solidFill>
                  <a:srgbClr val="000090"/>
                </a:solidFill>
              </a:rPr>
              <a:t>Интеграционное предприятие на 88 мест в современной типографии</a:t>
            </a:r>
          </a:p>
          <a:p>
            <a:pPr marL="285750" indent="-285750">
              <a:buFont typeface="Arial"/>
              <a:buChar char="•"/>
            </a:pPr>
            <a:r>
              <a:rPr lang="ru-RU" sz="2400" dirty="0" smtClean="0">
                <a:solidFill>
                  <a:srgbClr val="000090"/>
                </a:solidFill>
              </a:rPr>
              <a:t>Открытый рынок труда – несколько типографий города</a:t>
            </a:r>
            <a:endParaRPr lang="ru-RU" sz="2400" dirty="0">
              <a:solidFill>
                <a:srgbClr val="000090"/>
              </a:solidFill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sz="quarter" idx="13"/>
          </p:nvPr>
        </p:nvSpPr>
        <p:spPr>
          <a:xfrm>
            <a:off x="113457" y="4516365"/>
            <a:ext cx="9030543" cy="2326518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Более 200 инвалидов</a:t>
            </a:r>
          </a:p>
          <a:p>
            <a:r>
              <a:rPr lang="ru-RU" sz="2400" b="1" i="1" dirty="0" smtClean="0"/>
              <a:t>Из них:</a:t>
            </a:r>
          </a:p>
          <a:p>
            <a:pPr>
              <a:buFont typeface="Wingdings" charset="2"/>
              <a:buChar char="ü"/>
            </a:pPr>
            <a:r>
              <a:rPr lang="ru-RU" sz="2400" b="1" i="1" dirty="0" smtClean="0"/>
              <a:t>Трудоустроены 57, в том числе</a:t>
            </a:r>
          </a:p>
          <a:p>
            <a:pPr>
              <a:buFont typeface="Wingdings" charset="2"/>
              <a:buChar char="ü"/>
            </a:pPr>
            <a:r>
              <a:rPr lang="ru-RU" sz="2400" b="1" i="1" dirty="0" smtClean="0"/>
              <a:t>7 – в условиях открытого рынка труда в типографиях города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250196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03200" y="160020"/>
            <a:ext cx="87884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Возможности сегодняшнего дня</a:t>
            </a: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67759046"/>
              </p:ext>
            </p:extLst>
          </p:nvPr>
        </p:nvGraphicFramePr>
        <p:xfrm>
          <a:off x="114300" y="1468120"/>
          <a:ext cx="8877300" cy="5135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075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Воздушный поток.thmx</Template>
  <TotalTime>487</TotalTime>
  <Words>683</Words>
  <Application>Microsoft Office PowerPoint</Application>
  <PresentationFormat>Экран (4:3)</PresentationFormat>
  <Paragraphs>120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Georgia</vt:lpstr>
      <vt:lpstr>Trebuchet MS</vt:lpstr>
      <vt:lpstr>Wingdings</vt:lpstr>
      <vt:lpstr>Воздушный поток</vt:lpstr>
      <vt:lpstr>Профессиональная реабилитация психически больных: модель многоэтапного процесса </vt:lpstr>
      <vt:lpstr>О приоритетах</vt:lpstr>
      <vt:lpstr>Презентация PowerPoint</vt:lpstr>
      <vt:lpstr>Презентация PowerPoint</vt:lpstr>
      <vt:lpstr>70-е годы</vt:lpstr>
      <vt:lpstr>80-90-е годы</vt:lpstr>
      <vt:lpstr>80-90-е годы</vt:lpstr>
      <vt:lpstr>2011-2016 годы</vt:lpstr>
      <vt:lpstr>Возможности сегодняшнего дня</vt:lpstr>
      <vt:lpstr>Эффективность модели:</vt:lpstr>
      <vt:lpstr>Презентация PowerPoint</vt:lpstr>
      <vt:lpstr>ИТОГ</vt:lpstr>
      <vt:lpstr>ЛЮБАЯ РЕАБИЛИТАЦИЯ ПСИХИЧЕСКИ БОЛЬНЫХ ТЕРЯЕТ СМЫСЛ, ЕСЛИ ПАЦИЕНТ НЕ ИМЕЕТ ПЕРСПЕКТИВЫ РАЦИОНАЛЬНОГО ТРУДОУСТРОЙСТВА Д.Е. Мелехов</vt:lpstr>
      <vt:lpstr>Благодарю за внимание</vt:lpstr>
      <vt:lpstr>Предлагается предусмотреть</vt:lpstr>
      <vt:lpstr>Предлагается предусмотреть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air</dc:creator>
  <cp:lastModifiedBy>Шмилович Аркадий Липович</cp:lastModifiedBy>
  <cp:revision>62</cp:revision>
  <dcterms:created xsi:type="dcterms:W3CDTF">2015-09-12T20:00:13Z</dcterms:created>
  <dcterms:modified xsi:type="dcterms:W3CDTF">2020-01-23T07:38:24Z</dcterms:modified>
</cp:coreProperties>
</file>